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3"/>
    <p:sldMasterId id="2147483649" r:id="rId4"/>
  </p:sldMasterIdLst>
  <p:notesMasterIdLst>
    <p:notesMasterId r:id="rId18"/>
  </p:notesMasterIdLst>
  <p:handoutMasterIdLst>
    <p:handoutMasterId r:id="rId19"/>
  </p:handoutMasterIdLst>
  <p:sldIdLst>
    <p:sldId id="256" r:id="rId5"/>
    <p:sldId id="327" r:id="rId6"/>
    <p:sldId id="337" r:id="rId7"/>
    <p:sldId id="340" r:id="rId8"/>
    <p:sldId id="351" r:id="rId9"/>
    <p:sldId id="344" r:id="rId10"/>
    <p:sldId id="353" r:id="rId11"/>
    <p:sldId id="354" r:id="rId12"/>
    <p:sldId id="355" r:id="rId13"/>
    <p:sldId id="349" r:id="rId14"/>
    <p:sldId id="328" r:id="rId15"/>
    <p:sldId id="343" r:id="rId16"/>
    <p:sldId id="263" r:id="rId17"/>
  </p:sldIdLst>
  <p:sldSz cx="9906000" cy="6858000" type="A4"/>
  <p:notesSz cx="7086600" cy="10221913"/>
  <p:defaultTextStyle>
    <a:defPPr>
      <a:defRPr lang="en-GB"/>
    </a:defPPr>
    <a:lvl1pPr algn="l" defTabSz="449263" rtl="0" eaLnBrk="0" fontAlgn="base" hangingPunct="0"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bg1"/>
        </a:solidFill>
        <a:latin typeface="Arial" charset="0"/>
        <a:ea typeface="Arial Unicode MS" pitchFamily="34" charset="-128"/>
        <a:cs typeface="Arial Unicode MS" pitchFamily="34" charset="-128"/>
      </a:defRPr>
    </a:lvl1pPr>
    <a:lvl2pPr marL="457200" algn="l" defTabSz="449263" rtl="0" eaLnBrk="0" fontAlgn="base" hangingPunct="0"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bg1"/>
        </a:solidFill>
        <a:latin typeface="Arial" charset="0"/>
        <a:ea typeface="Arial Unicode MS" pitchFamily="34" charset="-128"/>
        <a:cs typeface="Arial Unicode MS" pitchFamily="34" charset="-128"/>
      </a:defRPr>
    </a:lvl2pPr>
    <a:lvl3pPr marL="914400" algn="l" defTabSz="449263" rtl="0" eaLnBrk="0" fontAlgn="base" hangingPunct="0"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bg1"/>
        </a:solidFill>
        <a:latin typeface="Arial" charset="0"/>
        <a:ea typeface="Arial Unicode MS" pitchFamily="34" charset="-128"/>
        <a:cs typeface="Arial Unicode MS" pitchFamily="34" charset="-128"/>
      </a:defRPr>
    </a:lvl3pPr>
    <a:lvl4pPr marL="1371600" algn="l" defTabSz="449263" rtl="0" eaLnBrk="0" fontAlgn="base" hangingPunct="0"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bg1"/>
        </a:solidFill>
        <a:latin typeface="Arial" charset="0"/>
        <a:ea typeface="Arial Unicode MS" pitchFamily="34" charset="-128"/>
        <a:cs typeface="Arial Unicode MS" pitchFamily="34" charset="-128"/>
      </a:defRPr>
    </a:lvl4pPr>
    <a:lvl5pPr marL="1828800" algn="l" defTabSz="449263" rtl="0" eaLnBrk="0" fontAlgn="base" hangingPunct="0"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bg1"/>
        </a:solidFill>
        <a:latin typeface="Arial" charset="0"/>
        <a:ea typeface="Arial Unicode MS" pitchFamily="34" charset="-128"/>
        <a:cs typeface="Arial Unicode MS" pitchFamily="34" charset="-128"/>
      </a:defRPr>
    </a:lvl5pPr>
    <a:lvl6pPr marL="2286000" algn="l" defTabSz="914400" rtl="0" eaLnBrk="1" latinLnBrk="0" hangingPunct="1">
      <a:defRPr kern="1200">
        <a:solidFill>
          <a:schemeClr val="bg1"/>
        </a:solidFill>
        <a:latin typeface="Arial" charset="0"/>
        <a:ea typeface="Arial Unicode MS" pitchFamily="34" charset="-128"/>
        <a:cs typeface="Arial Unicode MS" pitchFamily="34" charset="-128"/>
      </a:defRPr>
    </a:lvl6pPr>
    <a:lvl7pPr marL="2743200" algn="l" defTabSz="914400" rtl="0" eaLnBrk="1" latinLnBrk="0" hangingPunct="1">
      <a:defRPr kern="1200">
        <a:solidFill>
          <a:schemeClr val="bg1"/>
        </a:solidFill>
        <a:latin typeface="Arial" charset="0"/>
        <a:ea typeface="Arial Unicode MS" pitchFamily="34" charset="-128"/>
        <a:cs typeface="Arial Unicode MS" pitchFamily="34" charset="-128"/>
      </a:defRPr>
    </a:lvl7pPr>
    <a:lvl8pPr marL="3200400" algn="l" defTabSz="914400" rtl="0" eaLnBrk="1" latinLnBrk="0" hangingPunct="1">
      <a:defRPr kern="1200">
        <a:solidFill>
          <a:schemeClr val="bg1"/>
        </a:solidFill>
        <a:latin typeface="Arial" charset="0"/>
        <a:ea typeface="Arial Unicode MS" pitchFamily="34" charset="-128"/>
        <a:cs typeface="Arial Unicode MS" pitchFamily="34" charset="-128"/>
      </a:defRPr>
    </a:lvl8pPr>
    <a:lvl9pPr marL="3657600" algn="l" defTabSz="914400" rtl="0" eaLnBrk="1" latinLnBrk="0" hangingPunct="1">
      <a:defRPr kern="1200">
        <a:solidFill>
          <a:schemeClr val="bg1"/>
        </a:solidFill>
        <a:latin typeface="Arial" charset="0"/>
        <a:ea typeface="Arial Unicode MS" pitchFamily="34" charset="-128"/>
        <a:cs typeface="Arial Unicode MS" pitchFamily="34" charset="-128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12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0">
          <p15:clr>
            <a:srgbClr val="A4A3A4"/>
          </p15:clr>
        </p15:guide>
        <p15:guide id="2" pos="2232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257" autoAdjust="0"/>
    <p:restoredTop sz="81088" autoAdjust="0"/>
  </p:normalViewPr>
  <p:slideViewPr>
    <p:cSldViewPr>
      <p:cViewPr varScale="1">
        <p:scale>
          <a:sx n="102" d="100"/>
          <a:sy n="102" d="100"/>
        </p:scale>
        <p:origin x="1800" y="192"/>
      </p:cViewPr>
      <p:guideLst>
        <p:guide orient="horz" pos="2160"/>
        <p:guide pos="31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3220"/>
        <p:guide pos="2232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slideMaster" Target="slideMasters/slideMaster1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022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8902" tIns="49451" rIns="98902" bIns="49451" numCol="1" anchor="t" anchorCtr="0" compatLnSpc="1">
            <a:prstTxWarp prst="textNoShape">
              <a:avLst/>
            </a:prstTxWarp>
          </a:bodyPr>
          <a:lstStyle>
            <a:lvl1pPr defTabSz="485775">
              <a:defRPr sz="1300" smtClean="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8739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14788" y="0"/>
            <a:ext cx="307022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8902" tIns="49451" rIns="98902" bIns="49451" numCol="1" anchor="t" anchorCtr="0" compatLnSpc="1">
            <a:prstTxWarp prst="textNoShape">
              <a:avLst/>
            </a:prstTxWarp>
          </a:bodyPr>
          <a:lstStyle>
            <a:lvl1pPr algn="r" defTabSz="485775">
              <a:defRPr sz="1300" smtClean="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8739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09150"/>
            <a:ext cx="307022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8902" tIns="49451" rIns="98902" bIns="49451" numCol="1" anchor="b" anchorCtr="0" compatLnSpc="1">
            <a:prstTxWarp prst="textNoShape">
              <a:avLst/>
            </a:prstTxWarp>
          </a:bodyPr>
          <a:lstStyle>
            <a:lvl1pPr defTabSz="485775">
              <a:defRPr sz="1300" smtClean="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8739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14788" y="9709150"/>
            <a:ext cx="307022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8902" tIns="49451" rIns="98902" bIns="49451" numCol="1" anchor="b" anchorCtr="0" compatLnSpc="1">
            <a:prstTxWarp prst="textNoShape">
              <a:avLst/>
            </a:prstTxWarp>
          </a:bodyPr>
          <a:lstStyle>
            <a:lvl1pPr algn="r" defTabSz="485775">
              <a:defRPr sz="1300" smtClean="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9CBFC2FC-AB15-4A86-A090-42EA9D9D810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51747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AutoShape 1"/>
          <p:cNvSpPr>
            <a:spLocks noChangeArrowheads="1"/>
          </p:cNvSpPr>
          <p:nvPr/>
        </p:nvSpPr>
        <p:spPr bwMode="auto">
          <a:xfrm>
            <a:off x="0" y="0"/>
            <a:ext cx="7086600" cy="10221913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3068638" cy="509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7344" tIns="50619" rIns="97344" bIns="50619" numCol="1" anchor="t" anchorCtr="0" compatLnSpc="1">
            <a:prstTxWarp prst="textNoShape">
              <a:avLst/>
            </a:prstTxWarp>
          </a:bodyPr>
          <a:lstStyle>
            <a:lvl1pPr defTabSz="485775" eaLnBrk="1">
              <a:buSzPct val="45000"/>
              <a:buFont typeface="Wingdings" pitchFamily="2" charset="2"/>
              <a:buNone/>
              <a:tabLst>
                <a:tab pos="782638" algn="l"/>
                <a:tab pos="1565275" algn="l"/>
                <a:tab pos="2349500" algn="l"/>
                <a:tab pos="3132138" algn="l"/>
              </a:tabLst>
              <a:defRPr sz="1300" smtClean="0">
                <a:solidFill>
                  <a:srgbClr val="000000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4014788" y="0"/>
            <a:ext cx="3068637" cy="509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7344" tIns="50619" rIns="97344" bIns="50619" numCol="1" anchor="t" anchorCtr="0" compatLnSpc="1">
            <a:prstTxWarp prst="textNoShape">
              <a:avLst/>
            </a:prstTxWarp>
          </a:bodyPr>
          <a:lstStyle>
            <a:lvl1pPr algn="r" defTabSz="485775" eaLnBrk="1">
              <a:buSzPct val="45000"/>
              <a:buFont typeface="Wingdings" pitchFamily="2" charset="2"/>
              <a:buNone/>
              <a:tabLst>
                <a:tab pos="782638" algn="l"/>
                <a:tab pos="1565275" algn="l"/>
                <a:tab pos="2349500" algn="l"/>
                <a:tab pos="3132138" algn="l"/>
              </a:tabLst>
              <a:defRPr sz="1300" smtClean="0">
                <a:solidFill>
                  <a:srgbClr val="000000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173" name="Rectangle 4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776288" y="766763"/>
            <a:ext cx="5532437" cy="3830637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/>
          </p:nvPr>
        </p:nvSpPr>
        <p:spPr bwMode="auto">
          <a:xfrm>
            <a:off x="708025" y="4856163"/>
            <a:ext cx="5668963" cy="4597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7344" tIns="50619" rIns="97344" bIns="50619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noProof="0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/>
          </p:nvPr>
        </p:nvSpPr>
        <p:spPr bwMode="auto">
          <a:xfrm>
            <a:off x="0" y="9709150"/>
            <a:ext cx="3068638" cy="509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7344" tIns="50619" rIns="97344" bIns="50619" numCol="1" anchor="b" anchorCtr="0" compatLnSpc="1">
            <a:prstTxWarp prst="textNoShape">
              <a:avLst/>
            </a:prstTxWarp>
          </a:bodyPr>
          <a:lstStyle>
            <a:lvl1pPr defTabSz="485775" eaLnBrk="1">
              <a:buSzPct val="45000"/>
              <a:buFont typeface="Wingdings" pitchFamily="2" charset="2"/>
              <a:buNone/>
              <a:tabLst>
                <a:tab pos="782638" algn="l"/>
                <a:tab pos="1565275" algn="l"/>
                <a:tab pos="2349500" algn="l"/>
                <a:tab pos="3132138" algn="l"/>
              </a:tabLst>
              <a:defRPr sz="1300" smtClean="0">
                <a:solidFill>
                  <a:srgbClr val="000000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/>
          </p:nvPr>
        </p:nvSpPr>
        <p:spPr bwMode="auto">
          <a:xfrm>
            <a:off x="4014788" y="9709150"/>
            <a:ext cx="3068637" cy="509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7344" tIns="50619" rIns="97344" bIns="50619" numCol="1" anchor="b" anchorCtr="0" compatLnSpc="1">
            <a:prstTxWarp prst="textNoShape">
              <a:avLst/>
            </a:prstTxWarp>
          </a:bodyPr>
          <a:lstStyle>
            <a:lvl1pPr algn="r" defTabSz="485775" eaLnBrk="1">
              <a:buSzPct val="45000"/>
              <a:buFont typeface="Wingdings" pitchFamily="2" charset="2"/>
              <a:buNone/>
              <a:tabLst>
                <a:tab pos="782638" algn="l"/>
                <a:tab pos="1565275" algn="l"/>
                <a:tab pos="2349500" algn="l"/>
                <a:tab pos="3132138" algn="l"/>
              </a:tabLst>
              <a:defRPr sz="1300" smtClean="0">
                <a:solidFill>
                  <a:srgbClr val="000000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fld id="{705325CD-D4D1-46AB-A07B-76CAD4A15258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832968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1pPr>
    <a:lvl2pPr marL="742950" indent="-28575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2pPr>
    <a:lvl3pPr marL="11430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3pPr>
    <a:lvl4pPr marL="16002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4pPr>
    <a:lvl5pPr marL="20574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defTabSz="485775">
              <a:tabLst>
                <a:tab pos="782638" algn="l"/>
                <a:tab pos="1565275" algn="l"/>
                <a:tab pos="2349500" algn="l"/>
                <a:tab pos="3132138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1pPr>
            <a:lvl2pPr marL="742950" indent="-285750" defTabSz="485775">
              <a:tabLst>
                <a:tab pos="782638" algn="l"/>
                <a:tab pos="1565275" algn="l"/>
                <a:tab pos="2349500" algn="l"/>
                <a:tab pos="3132138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2pPr>
            <a:lvl3pPr marL="1143000" indent="-228600" defTabSz="485775">
              <a:tabLst>
                <a:tab pos="782638" algn="l"/>
                <a:tab pos="1565275" algn="l"/>
                <a:tab pos="2349500" algn="l"/>
                <a:tab pos="3132138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3pPr>
            <a:lvl4pPr marL="1600200" indent="-228600" defTabSz="485775">
              <a:tabLst>
                <a:tab pos="782638" algn="l"/>
                <a:tab pos="1565275" algn="l"/>
                <a:tab pos="2349500" algn="l"/>
                <a:tab pos="3132138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4pPr>
            <a:lvl5pPr marL="2057400" indent="-228600" defTabSz="485775">
              <a:tabLst>
                <a:tab pos="782638" algn="l"/>
                <a:tab pos="1565275" algn="l"/>
                <a:tab pos="2349500" algn="l"/>
                <a:tab pos="3132138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5pPr>
            <a:lvl6pPr marL="2514600" indent="-228600" defTabSz="485775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82638" algn="l"/>
                <a:tab pos="1565275" algn="l"/>
                <a:tab pos="2349500" algn="l"/>
                <a:tab pos="3132138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6pPr>
            <a:lvl7pPr marL="2971800" indent="-228600" defTabSz="485775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82638" algn="l"/>
                <a:tab pos="1565275" algn="l"/>
                <a:tab pos="2349500" algn="l"/>
                <a:tab pos="3132138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7pPr>
            <a:lvl8pPr marL="3429000" indent="-228600" defTabSz="485775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82638" algn="l"/>
                <a:tab pos="1565275" algn="l"/>
                <a:tab pos="2349500" algn="l"/>
                <a:tab pos="3132138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8pPr>
            <a:lvl9pPr marL="3886200" indent="-228600" defTabSz="485775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82638" algn="l"/>
                <a:tab pos="1565275" algn="l"/>
                <a:tab pos="2349500" algn="l"/>
                <a:tab pos="3132138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fld id="{4B24E597-641E-4831-92E7-FE32F3EB8DD0}" type="slidenum">
              <a:rPr lang="en-GB">
                <a:solidFill>
                  <a:srgbClr val="000000"/>
                </a:solidFill>
                <a:latin typeface="Times New Roman" pitchFamily="18" charset="0"/>
              </a:rPr>
              <a:pPr/>
              <a:t>1</a:t>
            </a:fld>
            <a:endParaRPr lang="en-GB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8195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774700" y="766763"/>
            <a:ext cx="5537200" cy="3833812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196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708025" y="4856163"/>
            <a:ext cx="5670550" cy="4598987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8902" tIns="49451" rIns="98902" bIns="49451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>
              <a:defRPr/>
            </a:pPr>
            <a:fld id="{705325CD-D4D1-46AB-A07B-76CAD4A15258}" type="slidenum">
              <a:rPr lang="en-GB" smtClean="0"/>
              <a:pPr>
                <a:defRPr/>
              </a:pPr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98406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The way in which the Python interpreter processes a Python program is broken down into several steps. The steps shown here are illustrative (and simplified) but the general idea is correct. </a:t>
            </a:r>
          </a:p>
          <a:p>
            <a:r>
              <a:rPr lang="en-GB" sz="1200" kern="1200" dirty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First the program is checked to make sure that it is valid Python, that is a check is made that the program follows all the rules of the language and that each of the commands and operations etc. is understood by the Python environment. </a:t>
            </a:r>
          </a:p>
          <a:p>
            <a:r>
              <a:rPr lang="en-GB" sz="1200" kern="1200" dirty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It then translates the plain text, English like commands, into a more concise intermediate format that is easier to execute on a computer.  Python can store this intermediate version in a file which is named after the original file but with a ‘.</a:t>
            </a:r>
            <a:r>
              <a:rPr lang="en-GB" sz="1200" kern="1200" dirty="0" err="1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pyc</a:t>
            </a:r>
            <a:r>
              <a:rPr lang="en-GB" sz="1200" kern="1200" dirty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’ extension instead of a ‘.</a:t>
            </a:r>
            <a:r>
              <a:rPr lang="en-GB" sz="1200" kern="1200" dirty="0" err="1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py</a:t>
            </a:r>
            <a:r>
              <a:rPr lang="en-GB" sz="1200" kern="1200" dirty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’ extension (the ‘c’ in the extension indicates it contains the compiled version of the code).</a:t>
            </a:r>
          </a:p>
          <a:p>
            <a:r>
              <a:rPr lang="en-GB" sz="1200" kern="1200" dirty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The compiled intermediate version is then executed by the interpreter.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>
              <a:defRPr/>
            </a:pPr>
            <a:fld id="{705325CD-D4D1-46AB-A07B-76CAD4A15258}" type="slidenum">
              <a:rPr lang="en-GB" smtClean="0"/>
              <a:pPr>
                <a:defRPr/>
              </a:pPr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73284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>
              <a:defRPr/>
            </a:pPr>
            <a:fld id="{705325CD-D4D1-46AB-A07B-76CAD4A15258}" type="slidenum">
              <a:rPr lang="en-GB" smtClean="0"/>
              <a:pPr>
                <a:defRPr/>
              </a:pPr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86865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>
              <a:defRPr/>
            </a:pPr>
            <a:fld id="{705325CD-D4D1-46AB-A07B-76CAD4A15258}" type="slidenum">
              <a:rPr lang="en-GB" smtClean="0"/>
              <a:pPr>
                <a:defRPr/>
              </a:pPr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30002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2130426"/>
            <a:ext cx="84201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Intro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2DAA5FB-1A88-4438-BFBB-9BBB90E53102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2980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Intro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415734D-DD4C-4AFE-A48C-C042F044E4BA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16120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81850" y="277814"/>
            <a:ext cx="2227131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277814"/>
            <a:ext cx="652145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Intro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308A648-AA13-472B-B8F8-A061FAD94862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45770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2130426"/>
            <a:ext cx="84201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Intro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9331D7C-3F02-481D-A2CB-CE756043E4B9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92975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Intro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2C999C5-CA01-4C37-9A77-0BC9D4DCC8E0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77304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506" y="4406901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506" y="2906713"/>
            <a:ext cx="84201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Intro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3EECA9A-3BFE-4494-AE79-033AB3181B42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89338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5300" y="1604964"/>
            <a:ext cx="4373431" cy="45243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3831" y="1604964"/>
            <a:ext cx="4375150" cy="45243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6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Intro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8055E91-4FFC-497B-9460-CB8D1F1E6E67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57262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2111" y="1535113"/>
            <a:ext cx="437859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2111" y="2174875"/>
            <a:ext cx="437859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8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Intro</a:t>
            </a:r>
          </a:p>
        </p:txBody>
      </p:sp>
      <p:sp>
        <p:nvSpPr>
          <p:cNvPr id="9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9E5E714-687B-490B-BC5F-848B0211A5D9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94620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Intro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DBA0F8F-584F-4FE6-8B99-D18FEFDE6023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656531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3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Intro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CDBC1AD-34F6-412E-A983-7210815D5126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990510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2971" y="273051"/>
            <a:ext cx="553772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" y="1435101"/>
            <a:ext cx="3259006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6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Intro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5EBC6ED-34ED-4D17-86C5-68EFDB043C15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52688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Intro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8317CFC-9530-4DD8-A082-6933CE16E3A3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315641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6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Intro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CB58291-C605-4591-98C4-EA212E382319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559627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Intro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2F961CE-61F8-4BC5-8BB3-B0A0F0B4CAB5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618605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81850" y="685800"/>
            <a:ext cx="2227131" cy="54435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685800"/>
            <a:ext cx="6521450" cy="54435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Intro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AA37626-AC2C-4FBA-AD1A-B46461F8D700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915628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2950" y="685801"/>
            <a:ext cx="8418381" cy="21256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Intro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D173BD-EAA9-43F3-A181-9BB25AB1E925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71832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506" y="4406901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506" y="2906713"/>
            <a:ext cx="84201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Intro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18FDBB7-AE6C-44A4-9354-E420422B6D92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25300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5300" y="1600200"/>
            <a:ext cx="4373431" cy="45291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3831" y="1600200"/>
            <a:ext cx="4375150" cy="45291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Intro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891112-9BC8-4B82-B6DA-AD3952AEF20D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42655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2111" y="1535113"/>
            <a:ext cx="437859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2111" y="2174875"/>
            <a:ext cx="437859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8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Intro</a:t>
            </a:r>
          </a:p>
        </p:txBody>
      </p:sp>
      <p:sp>
        <p:nvSpPr>
          <p:cNvPr id="9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822EFEF-B460-41E1-B380-21E0D72C125F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40868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Intro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555FF55-9A51-49BC-91F0-BC8E688F182A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4647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Intro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97ADF69-52E3-48D5-99E7-63105AE4C162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89462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2971" y="273051"/>
            <a:ext cx="553772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" y="1435101"/>
            <a:ext cx="3259006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Intro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304FB47-FC34-470D-975D-818673632D64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82487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Intro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0B56B33-355B-4F00-98F1-AAA0DA53B9BE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5507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oleObject" Target="../embeddings/oleObject1.bin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495300" y="277814"/>
            <a:ext cx="8913681" cy="1138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title text format</a:t>
            </a: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95300" y="1600200"/>
            <a:ext cx="8913681" cy="4529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outline text format</a:t>
            </a:r>
          </a:p>
          <a:p>
            <a:pPr lvl="1"/>
            <a:r>
              <a:rPr lang="en-GB"/>
              <a:t>Second Outline Level</a:t>
            </a:r>
          </a:p>
          <a:p>
            <a:pPr lvl="2"/>
            <a:r>
              <a:rPr lang="en-GB"/>
              <a:t>Third Outline Level</a:t>
            </a:r>
          </a:p>
          <a:p>
            <a:pPr lvl="3"/>
            <a:r>
              <a:rPr lang="en-GB"/>
              <a:t>Fourth Outline Level</a:t>
            </a:r>
          </a:p>
          <a:p>
            <a:pPr lvl="4"/>
            <a:r>
              <a:rPr lang="en-GB"/>
              <a:t>Fifth Outline Level</a:t>
            </a:r>
          </a:p>
          <a:p>
            <a:pPr lvl="4"/>
            <a:r>
              <a:rPr lang="en-GB"/>
              <a:t>Sixth Outline Level</a:t>
            </a:r>
          </a:p>
          <a:p>
            <a:pPr lvl="4"/>
            <a:r>
              <a:rPr lang="en-GB"/>
              <a:t>Seventh Outline Level</a:t>
            </a:r>
          </a:p>
          <a:p>
            <a:pPr lvl="4"/>
            <a:r>
              <a:rPr lang="en-GB"/>
              <a:t>Eighth Outline Level</a:t>
            </a:r>
          </a:p>
          <a:p>
            <a:pPr lvl="4"/>
            <a:r>
              <a:rPr lang="en-GB"/>
              <a:t>Ninth Outline Level</a:t>
            </a:r>
          </a:p>
        </p:txBody>
      </p:sp>
      <p:sp>
        <p:nvSpPr>
          <p:cNvPr id="2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428229" y="6524626"/>
            <a:ext cx="2309680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>
              <a:buFont typeface="Verdana" pitchFamily="34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smtClean="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ftr"/>
          </p:nvPr>
        </p:nvSpPr>
        <p:spPr bwMode="auto">
          <a:xfrm>
            <a:off x="3393149" y="6524626"/>
            <a:ext cx="3135180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ctr">
              <a:buFont typeface="Verdana" pitchFamily="34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smtClean="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GB"/>
              <a:t>Intro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sldNum"/>
          </p:nvPr>
        </p:nvSpPr>
        <p:spPr bwMode="auto">
          <a:xfrm>
            <a:off x="7137136" y="6524626"/>
            <a:ext cx="2309681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r">
              <a:buFont typeface="Verdana" pitchFamily="34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smtClean="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fld id="{D170E260-D032-4AF5-A4B0-E2382247C270}" type="slidenum">
              <a:rPr lang="en-GB"/>
              <a:pPr>
                <a:defRPr/>
              </a:pPr>
              <a:t>‹#›</a:t>
            </a:fld>
            <a:endParaRPr lang="en-GB"/>
          </a:p>
        </p:txBody>
      </p:sp>
      <p:sp>
        <p:nvSpPr>
          <p:cNvPr id="1031" name="Rectangle 6"/>
          <p:cNvSpPr>
            <a:spLocks noChangeArrowheads="1"/>
          </p:cNvSpPr>
          <p:nvPr/>
        </p:nvSpPr>
        <p:spPr bwMode="auto">
          <a:xfrm>
            <a:off x="0" y="0"/>
            <a:ext cx="247650" cy="2286000"/>
          </a:xfrm>
          <a:prstGeom prst="rect">
            <a:avLst/>
          </a:prstGeom>
          <a:solidFill>
            <a:srgbClr val="00008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2" name="Line 7"/>
          <p:cNvSpPr>
            <a:spLocks noChangeShapeType="1"/>
          </p:cNvSpPr>
          <p:nvPr/>
        </p:nvSpPr>
        <p:spPr bwMode="auto">
          <a:xfrm>
            <a:off x="495300" y="1447800"/>
            <a:ext cx="8750300" cy="1588"/>
          </a:xfrm>
          <a:prstGeom prst="line">
            <a:avLst/>
          </a:prstGeom>
          <a:noFill/>
          <a:ln w="19080">
            <a:solidFill>
              <a:srgbClr val="00008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033" name="Rectangle 8"/>
          <p:cNvSpPr>
            <a:spLocks noChangeArrowheads="1"/>
          </p:cNvSpPr>
          <p:nvPr/>
        </p:nvSpPr>
        <p:spPr bwMode="auto">
          <a:xfrm>
            <a:off x="0" y="2286000"/>
            <a:ext cx="247650" cy="2286000"/>
          </a:xfrm>
          <a:prstGeom prst="rect">
            <a:avLst/>
          </a:prstGeom>
          <a:solidFill>
            <a:srgbClr val="3366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4" name="Rectangle 9"/>
          <p:cNvSpPr>
            <a:spLocks noChangeArrowheads="1"/>
          </p:cNvSpPr>
          <p:nvPr/>
        </p:nvSpPr>
        <p:spPr bwMode="auto">
          <a:xfrm>
            <a:off x="0" y="4572000"/>
            <a:ext cx="247650" cy="2286000"/>
          </a:xfrm>
          <a:prstGeom prst="rect">
            <a:avLst/>
          </a:prstGeom>
          <a:solidFill>
            <a:srgbClr val="00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hf hdr="0"/>
  <p:txStyles>
    <p:titleStyle>
      <a:lvl1pPr algn="l" defTabSz="449263" rtl="0" eaLnBrk="0" fontAlgn="base" hangingPunct="0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+mj-lt"/>
          <a:ea typeface="+mj-ea"/>
          <a:cs typeface="+mj-cs"/>
        </a:defRPr>
      </a:lvl1pPr>
      <a:lvl2pPr algn="l" defTabSz="449263" rtl="0" eaLnBrk="0" fontAlgn="base" hangingPunct="0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2pPr>
      <a:lvl3pPr algn="l" defTabSz="449263" rtl="0" eaLnBrk="0" fontAlgn="base" hangingPunct="0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3pPr>
      <a:lvl4pPr algn="l" defTabSz="449263" rtl="0" eaLnBrk="0" fontAlgn="base" hangingPunct="0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4pPr>
      <a:lvl5pPr algn="l" defTabSz="449263" rtl="0" eaLnBrk="0" fontAlgn="base" hangingPunct="0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5pPr>
      <a:lvl6pPr marL="457200" algn="l" defTabSz="449263" rtl="0" fontAlgn="base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6pPr>
      <a:lvl7pPr marL="914400" algn="l" defTabSz="449263" rtl="0" fontAlgn="base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7pPr>
      <a:lvl8pPr marL="1371600" algn="l" defTabSz="449263" rtl="0" fontAlgn="base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8pPr>
      <a:lvl9pPr marL="1828800" algn="l" defTabSz="449263" rtl="0" fontAlgn="base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9pPr>
    </p:titleStyle>
    <p:bodyStyle>
      <a:lvl1pPr marL="341313" indent="-341313" algn="l" defTabSz="449263" rtl="0" eaLnBrk="0" fontAlgn="base" hangingPunct="0">
        <a:lnSpc>
          <a:spcPct val="125000"/>
        </a:lnSpc>
        <a:spcBef>
          <a:spcPts val="700"/>
        </a:spcBef>
        <a:spcAft>
          <a:spcPct val="0"/>
        </a:spcAft>
        <a:buClr>
          <a:srgbClr val="170199"/>
        </a:buClr>
        <a:buSzPct val="75000"/>
        <a:buFont typeface="Wingdings" pitchFamily="2" charset="2"/>
        <a:buChar char=""/>
        <a:defRPr sz="2800">
          <a:solidFill>
            <a:srgbClr val="000000"/>
          </a:solidFill>
          <a:latin typeface="+mn-lt"/>
          <a:ea typeface="+mn-ea"/>
          <a:cs typeface="+mn-cs"/>
        </a:defRPr>
      </a:lvl1pPr>
      <a:lvl2pPr marL="741363" indent="-284163" algn="l" defTabSz="449263" rtl="0" eaLnBrk="0" fontAlgn="base" hangingPunct="0">
        <a:lnSpc>
          <a:spcPct val="115000"/>
        </a:lnSpc>
        <a:spcBef>
          <a:spcPts val="600"/>
        </a:spcBef>
        <a:spcAft>
          <a:spcPct val="0"/>
        </a:spcAft>
        <a:buClr>
          <a:srgbClr val="170199"/>
        </a:buClr>
        <a:buSzPct val="75000"/>
        <a:buFont typeface="Wingdings" pitchFamily="2" charset="2"/>
        <a:buChar char=""/>
        <a:defRPr sz="24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49263" rtl="0" eaLnBrk="0" fontAlgn="base" hangingPunct="0">
        <a:lnSpc>
          <a:spcPct val="115000"/>
        </a:lnSpc>
        <a:spcBef>
          <a:spcPts val="500"/>
        </a:spcBef>
        <a:spcAft>
          <a:spcPct val="0"/>
        </a:spcAft>
        <a:buClr>
          <a:srgbClr val="00CCFF"/>
        </a:buClr>
        <a:buSzPct val="65000"/>
        <a:buFont typeface="Wingdings" pitchFamily="2" charset="2"/>
        <a:buChar char=""/>
        <a:defRPr sz="20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49263" rtl="0" eaLnBrk="0" fontAlgn="base" hangingPunct="0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10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49263" rtl="0" eaLnBrk="0" fontAlgn="base" hangingPunct="0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8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49263" rtl="0" fontAlgn="base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8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49263" rtl="0" fontAlgn="base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8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49263" rtl="0" fontAlgn="base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8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49263" rtl="0" fontAlgn="base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8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742950" y="685801"/>
            <a:ext cx="8418381" cy="212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title text format</a:t>
            </a:r>
          </a:p>
        </p:txBody>
      </p:sp>
      <p:sp>
        <p:nvSpPr>
          <p:cNvPr id="2" name="Rectangle 2"/>
          <p:cNvSpPr>
            <a:spLocks noGrp="1" noChangeArrowheads="1"/>
          </p:cNvSpPr>
          <p:nvPr>
            <p:ph type="dt"/>
          </p:nvPr>
        </p:nvSpPr>
        <p:spPr bwMode="auto">
          <a:xfrm>
            <a:off x="495300" y="6248401"/>
            <a:ext cx="2309681" cy="45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eaLnBrk="1">
              <a:buFont typeface="Verdana" pitchFamily="34" charset="0"/>
              <a:buNone/>
              <a:tabLst>
                <a:tab pos="723900" algn="l"/>
                <a:tab pos="1447800" algn="l"/>
              </a:tabLst>
              <a:defRPr sz="1000" smtClean="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ftr"/>
          </p:nvPr>
        </p:nvSpPr>
        <p:spPr bwMode="auto">
          <a:xfrm>
            <a:off x="3384550" y="6248401"/>
            <a:ext cx="3135181" cy="45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ctr" eaLnBrk="1">
              <a:buFont typeface="Verdana" pitchFamily="34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000" smtClean="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GB"/>
              <a:t>Intro</a:t>
            </a:r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sldNum"/>
          </p:nvPr>
        </p:nvSpPr>
        <p:spPr bwMode="auto">
          <a:xfrm>
            <a:off x="7099300" y="6248401"/>
            <a:ext cx="2309681" cy="45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r" eaLnBrk="1">
              <a:buFont typeface="Verdana" pitchFamily="34" charset="0"/>
              <a:buNone/>
              <a:tabLst>
                <a:tab pos="723900" algn="l"/>
                <a:tab pos="1447800" algn="l"/>
              </a:tabLst>
              <a:defRPr sz="1000" smtClean="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fld id="{EBBAEC79-F64B-4999-8F10-F75F3E166CD1}" type="slidenum">
              <a:rPr lang="en-GB"/>
              <a:pPr>
                <a:defRPr/>
              </a:pPr>
              <a:t>‹#›</a:t>
            </a:fld>
            <a:endParaRPr lang="en-GB"/>
          </a:p>
        </p:txBody>
      </p:sp>
      <p:graphicFrame>
        <p:nvGraphicFramePr>
          <p:cNvPr id="2054" name="Object 5"/>
          <p:cNvGraphicFramePr>
            <a:graphicFrameLocks noChangeAspect="1"/>
          </p:cNvGraphicFramePr>
          <p:nvPr/>
        </p:nvGraphicFramePr>
        <p:xfrm>
          <a:off x="271728" y="2924176"/>
          <a:ext cx="9283435" cy="195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4" imgW="7591552" imgH="391770" progId="">
                  <p:embed/>
                </p:oleObj>
              </mc:Choice>
              <mc:Fallback>
                <p:oleObj r:id="rId14" imgW="7591552" imgH="391770" progId="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1728" y="2924176"/>
                        <a:ext cx="9283435" cy="195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55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495300" y="1604964"/>
            <a:ext cx="8913681" cy="4524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outline text format</a:t>
            </a:r>
          </a:p>
          <a:p>
            <a:pPr lvl="1"/>
            <a:r>
              <a:rPr lang="en-GB"/>
              <a:t>Second Outline Level</a:t>
            </a:r>
          </a:p>
          <a:p>
            <a:pPr lvl="2"/>
            <a:r>
              <a:rPr lang="en-GB"/>
              <a:t>Third Outline Level</a:t>
            </a:r>
          </a:p>
          <a:p>
            <a:pPr lvl="3"/>
            <a:r>
              <a:rPr lang="en-GB"/>
              <a:t>Fourth Outline Level</a:t>
            </a:r>
          </a:p>
          <a:p>
            <a:pPr lvl="4"/>
            <a:r>
              <a:rPr lang="en-GB"/>
              <a:t>Fifth Outline Level</a:t>
            </a:r>
          </a:p>
          <a:p>
            <a:pPr lvl="4"/>
            <a:r>
              <a:rPr lang="en-GB"/>
              <a:t>Sixth Outline Level</a:t>
            </a:r>
          </a:p>
          <a:p>
            <a:pPr lvl="4"/>
            <a:r>
              <a:rPr lang="en-GB"/>
              <a:t>Seventh Outline Level</a:t>
            </a:r>
          </a:p>
          <a:p>
            <a:pPr lvl="4"/>
            <a:r>
              <a:rPr lang="en-GB"/>
              <a:t>Eighth Outline Level</a:t>
            </a:r>
          </a:p>
          <a:p>
            <a:pPr lvl="4"/>
            <a:r>
              <a:rPr lang="en-GB"/>
              <a:t>Ninth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hdr="0"/>
  <p:txStyles>
    <p:titleStyle>
      <a:lvl1pPr algn="l" defTabSz="449263" rtl="0" eaLnBrk="0" fontAlgn="base" hangingPunct="0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+mj-lt"/>
          <a:ea typeface="+mj-ea"/>
          <a:cs typeface="+mj-cs"/>
        </a:defRPr>
      </a:lvl1pPr>
      <a:lvl2pPr algn="l" defTabSz="449263" rtl="0" eaLnBrk="0" fontAlgn="base" hangingPunct="0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2pPr>
      <a:lvl3pPr algn="l" defTabSz="449263" rtl="0" eaLnBrk="0" fontAlgn="base" hangingPunct="0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3pPr>
      <a:lvl4pPr algn="l" defTabSz="449263" rtl="0" eaLnBrk="0" fontAlgn="base" hangingPunct="0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4pPr>
      <a:lvl5pPr algn="l" defTabSz="449263" rtl="0" eaLnBrk="0" fontAlgn="base" hangingPunct="0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5pPr>
      <a:lvl6pPr marL="457200" algn="l" defTabSz="449263" rtl="0" fontAlgn="base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6pPr>
      <a:lvl7pPr marL="914400" algn="l" defTabSz="449263" rtl="0" fontAlgn="base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7pPr>
      <a:lvl8pPr marL="1371600" algn="l" defTabSz="449263" rtl="0" fontAlgn="base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8pPr>
      <a:lvl9pPr marL="1828800" algn="l" defTabSz="449263" rtl="0" fontAlgn="base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9pPr>
    </p:titleStyle>
    <p:bodyStyle>
      <a:lvl1pPr marL="341313" indent="-341313" algn="l" defTabSz="449263" rtl="0" eaLnBrk="0" fontAlgn="base" hangingPunct="0">
        <a:lnSpc>
          <a:spcPct val="125000"/>
        </a:lnSpc>
        <a:spcBef>
          <a:spcPts val="700"/>
        </a:spcBef>
        <a:spcAft>
          <a:spcPct val="0"/>
        </a:spcAft>
        <a:buClr>
          <a:srgbClr val="170199"/>
        </a:buClr>
        <a:buSzPct val="75000"/>
        <a:buFont typeface="Wingdings" pitchFamily="2" charset="2"/>
        <a:buChar char=""/>
        <a:defRPr sz="2800">
          <a:solidFill>
            <a:srgbClr val="000000"/>
          </a:solidFill>
          <a:latin typeface="+mn-lt"/>
          <a:ea typeface="+mn-ea"/>
          <a:cs typeface="+mn-cs"/>
        </a:defRPr>
      </a:lvl1pPr>
      <a:lvl2pPr marL="741363" indent="-284163" algn="l" defTabSz="449263" rtl="0" eaLnBrk="0" fontAlgn="base" hangingPunct="0">
        <a:lnSpc>
          <a:spcPct val="115000"/>
        </a:lnSpc>
        <a:spcBef>
          <a:spcPts val="600"/>
        </a:spcBef>
        <a:spcAft>
          <a:spcPct val="0"/>
        </a:spcAft>
        <a:buClr>
          <a:srgbClr val="170199"/>
        </a:buClr>
        <a:buSzPct val="75000"/>
        <a:buFont typeface="Wingdings" pitchFamily="2" charset="2"/>
        <a:buChar char=""/>
        <a:defRPr sz="24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49263" rtl="0" eaLnBrk="0" fontAlgn="base" hangingPunct="0">
        <a:lnSpc>
          <a:spcPct val="115000"/>
        </a:lnSpc>
        <a:spcBef>
          <a:spcPts val="500"/>
        </a:spcBef>
        <a:spcAft>
          <a:spcPct val="0"/>
        </a:spcAft>
        <a:buClr>
          <a:srgbClr val="00CCFF"/>
        </a:buClr>
        <a:buSzPct val="65000"/>
        <a:buFont typeface="Wingdings" pitchFamily="2" charset="2"/>
        <a:buChar char=""/>
        <a:defRPr sz="20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49263" rtl="0" eaLnBrk="0" fontAlgn="base" hangingPunct="0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10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49263" rtl="0" eaLnBrk="0" fontAlgn="base" hangingPunct="0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8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49263" rtl="0" fontAlgn="base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8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49263" rtl="0" fontAlgn="base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8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49263" rtl="0" fontAlgn="base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8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49263" rtl="0" fontAlgn="base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8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w3schools.com/python/" TargetMode="External"/><Relationship Id="rId3" Type="http://schemas.openxmlformats.org/officeDocument/2006/relationships/hyperlink" Target="https://en.wikipedia.org/wiki/Python_Software_Foundation" TargetMode="External"/><Relationship Id="rId7" Type="http://schemas.openxmlformats.org/officeDocument/2006/relationships/hyperlink" Target="https://wiki.python.org/moin/BeginnersGuide/Programmers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ymotw.com/3" TargetMode="External"/><Relationship Id="rId5" Type="http://schemas.openxmlformats.org/officeDocument/2006/relationships/hyperlink" Target="https://docs.python.org/3/library/index.html" TargetMode="External"/><Relationship Id="rId4" Type="http://schemas.openxmlformats.org/officeDocument/2006/relationships/hyperlink" Target="https://docs.python.org/3/" TargetMode="External"/><Relationship Id="rId9" Type="http://schemas.openxmlformats.org/officeDocument/2006/relationships/image" Target="../media/image34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tiff"/><Relationship Id="rId3" Type="http://schemas.openxmlformats.org/officeDocument/2006/relationships/image" Target="../media/image12.tiff"/><Relationship Id="rId7" Type="http://schemas.openxmlformats.org/officeDocument/2006/relationships/image" Target="../media/image16.tif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tiff"/><Relationship Id="rId5" Type="http://schemas.openxmlformats.org/officeDocument/2006/relationships/image" Target="../media/image14.tiff"/><Relationship Id="rId4" Type="http://schemas.openxmlformats.org/officeDocument/2006/relationships/image" Target="../media/image13.tiff"/><Relationship Id="rId9" Type="http://schemas.openxmlformats.org/officeDocument/2006/relationships/image" Target="../media/image18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Relationship Id="rId14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docs.python.org/3/library/venv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FDB317A-B09E-4609-B950-7F75FB78108D}" type="slidenum">
              <a:rPr lang="en-GB"/>
              <a:pPr>
                <a:defRPr/>
              </a:pPr>
              <a:t>1</a:t>
            </a:fld>
            <a:endParaRPr lang="en-GB"/>
          </a:p>
        </p:txBody>
      </p:sp>
      <p:sp>
        <p:nvSpPr>
          <p:cNvPr id="3075" name="Rectangle 1"/>
          <p:cNvSpPr>
            <a:spLocks noGrp="1" noChangeArrowheads="1"/>
          </p:cNvSpPr>
          <p:nvPr>
            <p:ph type="title"/>
          </p:nvPr>
        </p:nvSpPr>
        <p:spPr>
          <a:xfrm>
            <a:off x="704851" y="692150"/>
            <a:ext cx="8424863" cy="2127250"/>
          </a:xfrm>
        </p:spPr>
        <p:txBody>
          <a:bodyPr/>
          <a:lstStyle/>
          <a:p>
            <a:pPr algn="ctr" eaLnBrk="1" hangingPunct="1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dirty="0"/>
              <a:t>Introduction to the </a:t>
            </a:r>
            <a:br>
              <a:rPr lang="en-GB" dirty="0"/>
            </a:br>
            <a:r>
              <a:rPr lang="en-GB" dirty="0"/>
              <a:t>Python World</a:t>
            </a:r>
          </a:p>
        </p:txBody>
      </p:sp>
      <p:sp>
        <p:nvSpPr>
          <p:cNvPr id="3076" name="Rectangle 2"/>
          <p:cNvSpPr>
            <a:spLocks noGrp="1" noChangeArrowheads="1"/>
          </p:cNvSpPr>
          <p:nvPr>
            <p:ph type="subTitle" idx="4294967295"/>
          </p:nvPr>
        </p:nvSpPr>
        <p:spPr>
          <a:xfrm>
            <a:off x="1752600" y="3270250"/>
            <a:ext cx="6400800" cy="2209800"/>
          </a:xfrm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marL="0" indent="0" algn="ctr" eaLnBrk="1" hangingPunct="1">
              <a:spcBef>
                <a:spcPts val="750"/>
              </a:spcBef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3000"/>
              <a:t>Kevin Cunningham</a:t>
            </a:r>
            <a:endParaRPr lang="en-GB" sz="3000" dirty="0"/>
          </a:p>
          <a:p>
            <a:pPr marL="0" indent="0" algn="ctr" eaLnBrk="1" hangingPunct="1">
              <a:spcBef>
                <a:spcPts val="750"/>
              </a:spcBef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GB" sz="3000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BC3297B-A3AD-894C-ABA5-CC60C83D6BF2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131CDB-74C2-064B-9CA1-3895C1ECE9B4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Intro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2AA0BEF-9AA9-1148-B240-91C0D324AC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" y="4997193"/>
            <a:ext cx="1287297" cy="8670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0D6F6A3-DC75-104D-A1FC-460510DB747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467" y="4716518"/>
            <a:ext cx="2046514" cy="1147707"/>
          </a:xfrm>
          <a:prstGeom prst="rect">
            <a:avLst/>
          </a:prstGeom>
        </p:spPr>
      </p:pic>
      <p:sp>
        <p:nvSpPr>
          <p:cNvPr id="2" name="AutoShape 2" descr="Matplotlib: Python plotting — Matplotlib 3.4.1 documentation">
            <a:extLst>
              <a:ext uri="{FF2B5EF4-FFF2-40B4-BE49-F238E27FC236}">
                <a16:creationId xmlns:a16="http://schemas.microsoft.com/office/drawing/2014/main" id="{B69FB4BA-6769-1141-89E5-F52007DAF3C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800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E05F4B-5ED5-2940-B6DF-29F0CB835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Working with Pip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EC6179-A4CE-9E4A-A50A-C2DC84F392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017" y="1416051"/>
            <a:ext cx="8913681" cy="4529138"/>
          </a:xfrm>
        </p:spPr>
        <p:txBody>
          <a:bodyPr/>
          <a:lstStyle/>
          <a:p>
            <a:r>
              <a:rPr lang="en-GB" sz="2400" dirty="0"/>
              <a:t>Open a Command (Windows) or Terminal (Mac)</a:t>
            </a:r>
          </a:p>
          <a:p>
            <a:pPr lvl="1"/>
            <a:r>
              <a:rPr lang="en-GB" sz="2000" dirty="0"/>
              <a:t>check installation</a:t>
            </a:r>
          </a:p>
          <a:p>
            <a:pPr lvl="1"/>
            <a:endParaRPr lang="en-GB" sz="2000" dirty="0"/>
          </a:p>
          <a:p>
            <a:pPr lvl="1"/>
            <a:r>
              <a:rPr lang="en-GB" sz="2000" dirty="0"/>
              <a:t>install package</a:t>
            </a:r>
          </a:p>
          <a:p>
            <a:pPr lvl="1"/>
            <a:endParaRPr lang="en-GB" sz="2000" dirty="0"/>
          </a:p>
          <a:p>
            <a:pPr lvl="1"/>
            <a:r>
              <a:rPr lang="en-GB" sz="2000" dirty="0"/>
              <a:t>create a virtual environment</a:t>
            </a:r>
          </a:p>
          <a:p>
            <a:pPr lvl="1"/>
            <a:endParaRPr lang="en-GB" sz="2000" dirty="0"/>
          </a:p>
          <a:p>
            <a:pPr lvl="1"/>
            <a:r>
              <a:rPr lang="en-GB" sz="2000" dirty="0"/>
              <a:t>to use or activate / deactivate the environment</a:t>
            </a:r>
          </a:p>
          <a:p>
            <a:pPr lvl="1"/>
            <a:endParaRPr lang="en-GB" sz="2000" dirty="0"/>
          </a:p>
          <a:p>
            <a:pPr lvl="1"/>
            <a:r>
              <a:rPr lang="en-GB" sz="2000" dirty="0"/>
              <a:t>update the pip installation</a:t>
            </a:r>
          </a:p>
          <a:p>
            <a:pPr marL="457200" lvl="1" indent="0">
              <a:buNone/>
            </a:pPr>
            <a:endParaRPr lang="en-GB" sz="2000" dirty="0"/>
          </a:p>
          <a:p>
            <a:pPr lvl="1"/>
            <a:r>
              <a:rPr lang="en-GB" sz="2000" dirty="0"/>
              <a:t>to see </a:t>
            </a:r>
            <a:r>
              <a:rPr lang="en-GB" sz="2000" dirty="0" err="1"/>
              <a:t>whats</a:t>
            </a:r>
            <a:r>
              <a:rPr lang="en-GB" sz="2000" dirty="0"/>
              <a:t> been installed</a:t>
            </a:r>
          </a:p>
          <a:p>
            <a:pPr lvl="1"/>
            <a:endParaRPr lang="en-GB" sz="2000" dirty="0"/>
          </a:p>
          <a:p>
            <a:pPr lvl="2"/>
            <a:endParaRPr lang="en-GB" sz="16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5365D9-E940-804C-ABF0-A112E52BABDF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04/08/23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2FABBA-37D1-EA48-B61C-4B4F01825162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Intro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5A7EFF-B2EB-A845-AD52-6516B467BD0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10</a:t>
            </a:fld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3782FB-0CD5-9A4C-927D-2B896DC24D2D}"/>
              </a:ext>
            </a:extLst>
          </p:cNvPr>
          <p:cNvSpPr txBox="1"/>
          <p:nvPr/>
        </p:nvSpPr>
        <p:spPr>
          <a:xfrm>
            <a:off x="1337765" y="2397215"/>
            <a:ext cx="2391099" cy="400110"/>
          </a:xfrm>
          <a:prstGeom prst="rect">
            <a:avLst/>
          </a:prstGeom>
          <a:solidFill>
            <a:srgbClr val="C4E7F4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sz="2000" b="1" dirty="0">
                <a:solidFill>
                  <a:schemeClr val="tx1"/>
                </a:solidFill>
                <a:latin typeface="Courier" pitchFamily="2" charset="0"/>
              </a:rPr>
              <a:t>pip</a:t>
            </a:r>
            <a:r>
              <a:rPr lang="en-GB" sz="2000" dirty="0">
                <a:solidFill>
                  <a:schemeClr val="tx1"/>
                </a:solidFill>
                <a:latin typeface="Courier" pitchFamily="2" charset="0"/>
              </a:rPr>
              <a:t> --version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B95F78A-3BFB-CE4A-ABE9-21F938FF218A}"/>
              </a:ext>
            </a:extLst>
          </p:cNvPr>
          <p:cNvSpPr txBox="1"/>
          <p:nvPr/>
        </p:nvSpPr>
        <p:spPr>
          <a:xfrm>
            <a:off x="1288756" y="5796538"/>
            <a:ext cx="4102094" cy="400110"/>
          </a:xfrm>
          <a:prstGeom prst="rect">
            <a:avLst/>
          </a:prstGeom>
          <a:solidFill>
            <a:srgbClr val="C4E7F4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sz="2000" b="1" dirty="0">
                <a:solidFill>
                  <a:schemeClr val="tx1"/>
                </a:solidFill>
                <a:latin typeface="Courier" pitchFamily="2" charset="0"/>
              </a:rPr>
              <a:t>pip</a:t>
            </a:r>
            <a:r>
              <a:rPr lang="en-GB" sz="2000" dirty="0">
                <a:solidFill>
                  <a:schemeClr val="tx1"/>
                </a:solidFill>
                <a:latin typeface="Courier" pitchFamily="2" charset="0"/>
              </a:rPr>
              <a:t> install --upgrade pip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E57372-1768-9546-BD89-9D3301123E92}"/>
              </a:ext>
            </a:extLst>
          </p:cNvPr>
          <p:cNvSpPr txBox="1"/>
          <p:nvPr/>
        </p:nvSpPr>
        <p:spPr>
          <a:xfrm>
            <a:off x="1306098" y="4068631"/>
            <a:ext cx="4381134" cy="400110"/>
          </a:xfrm>
          <a:prstGeom prst="rect">
            <a:avLst/>
          </a:prstGeom>
          <a:solidFill>
            <a:srgbClr val="C4E7F4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sz="2000" b="1" dirty="0">
                <a:solidFill>
                  <a:schemeClr val="tx1"/>
                </a:solidFill>
                <a:latin typeface="Courier" pitchFamily="2" charset="0"/>
              </a:rPr>
              <a:t>python</a:t>
            </a:r>
            <a:r>
              <a:rPr lang="en-GB" sz="2000" dirty="0">
                <a:solidFill>
                  <a:schemeClr val="tx1"/>
                </a:solidFill>
                <a:latin typeface="Courier" pitchFamily="2" charset="0"/>
              </a:rPr>
              <a:t> -m </a:t>
            </a:r>
            <a:r>
              <a:rPr lang="en-GB" sz="2000" dirty="0" err="1">
                <a:solidFill>
                  <a:schemeClr val="tx1"/>
                </a:solidFill>
                <a:latin typeface="Courier" pitchFamily="2" charset="0"/>
              </a:rPr>
              <a:t>venv</a:t>
            </a:r>
            <a:r>
              <a:rPr lang="en-GB" sz="2000" dirty="0">
                <a:solidFill>
                  <a:schemeClr val="tx1"/>
                </a:solidFill>
                <a:latin typeface="Courier" pitchFamily="2" charset="0"/>
              </a:rPr>
              <a:t> venvProj1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3024E44-8CEE-994F-8FFD-A27FD156213C}"/>
              </a:ext>
            </a:extLst>
          </p:cNvPr>
          <p:cNvSpPr txBox="1"/>
          <p:nvPr/>
        </p:nvSpPr>
        <p:spPr>
          <a:xfrm>
            <a:off x="1306098" y="4880873"/>
            <a:ext cx="4174102" cy="369332"/>
          </a:xfrm>
          <a:prstGeom prst="rect">
            <a:avLst/>
          </a:prstGeom>
          <a:solidFill>
            <a:srgbClr val="C4E7F4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tx1"/>
                </a:solidFill>
                <a:latin typeface="Courier" pitchFamily="2" charset="0"/>
              </a:rPr>
              <a:t>source</a:t>
            </a:r>
            <a:r>
              <a:rPr lang="en-GB" dirty="0">
                <a:solidFill>
                  <a:schemeClr val="tx1"/>
                </a:solidFill>
                <a:latin typeface="Courier" pitchFamily="2" charset="0"/>
              </a:rPr>
              <a:t> venvProj1/bin/activate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9DF0AED-986B-4B49-82FC-A70A9180AF64}"/>
              </a:ext>
            </a:extLst>
          </p:cNvPr>
          <p:cNvSpPr txBox="1"/>
          <p:nvPr/>
        </p:nvSpPr>
        <p:spPr>
          <a:xfrm>
            <a:off x="5794571" y="4880873"/>
            <a:ext cx="1678710" cy="369332"/>
          </a:xfrm>
          <a:prstGeom prst="rect">
            <a:avLst/>
          </a:prstGeom>
          <a:solidFill>
            <a:srgbClr val="C4E7F4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tx1"/>
                </a:solidFill>
                <a:latin typeface="Courier" pitchFamily="2" charset="0"/>
              </a:rPr>
              <a:t>deactivate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DC90D2-0A85-DA47-ACED-EB1A98C71B2C}"/>
              </a:ext>
            </a:extLst>
          </p:cNvPr>
          <p:cNvSpPr txBox="1"/>
          <p:nvPr/>
        </p:nvSpPr>
        <p:spPr>
          <a:xfrm>
            <a:off x="4928107" y="6260806"/>
            <a:ext cx="1630938" cy="369332"/>
          </a:xfrm>
          <a:prstGeom prst="rect">
            <a:avLst/>
          </a:prstGeom>
          <a:solidFill>
            <a:srgbClr val="C4E7F4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tx1"/>
                </a:solidFill>
                <a:latin typeface="Courier" pitchFamily="2" charset="0"/>
              </a:rPr>
              <a:t>pip</a:t>
            </a:r>
            <a:r>
              <a:rPr lang="en-GB" dirty="0">
                <a:solidFill>
                  <a:schemeClr val="tx1"/>
                </a:solidFill>
                <a:latin typeface="Courier" pitchFamily="2" charset="0"/>
              </a:rPr>
              <a:t> freeze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ABBC86D-DB5D-D044-BE40-EEA7B4B49F54}"/>
              </a:ext>
            </a:extLst>
          </p:cNvPr>
          <p:cNvSpPr txBox="1"/>
          <p:nvPr/>
        </p:nvSpPr>
        <p:spPr>
          <a:xfrm>
            <a:off x="1321186" y="3225495"/>
            <a:ext cx="2833445" cy="369332"/>
          </a:xfrm>
          <a:prstGeom prst="rect">
            <a:avLst/>
          </a:prstGeom>
          <a:solidFill>
            <a:srgbClr val="C4E7F4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tx1"/>
                </a:solidFill>
                <a:latin typeface="Courier" pitchFamily="2" charset="0"/>
              </a:rPr>
              <a:t>pip</a:t>
            </a:r>
            <a:r>
              <a:rPr lang="en-GB" dirty="0">
                <a:solidFill>
                  <a:schemeClr val="tx1"/>
                </a:solidFill>
                <a:latin typeface="Courier" pitchFamily="2" charset="0"/>
              </a:rPr>
              <a:t> install pandas</a:t>
            </a:r>
          </a:p>
        </p:txBody>
      </p:sp>
      <p:pic>
        <p:nvPicPr>
          <p:cNvPr id="16" name="Picture 4" descr="How to Install Pip on CentOS 8">
            <a:extLst>
              <a:ext uri="{FF2B5EF4-FFF2-40B4-BE49-F238E27FC236}">
                <a16:creationId xmlns:a16="http://schemas.microsoft.com/office/drawing/2014/main" id="{CA890F3D-07EF-3BB7-D84F-A21E877EE9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5368" y="548680"/>
            <a:ext cx="792088" cy="792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CBEBEFB-53CD-8B3F-6213-19A9E82E1907}"/>
              </a:ext>
            </a:extLst>
          </p:cNvPr>
          <p:cNvSpPr txBox="1"/>
          <p:nvPr/>
        </p:nvSpPr>
        <p:spPr>
          <a:xfrm>
            <a:off x="4444532" y="3225495"/>
            <a:ext cx="3672408" cy="369332"/>
          </a:xfrm>
          <a:prstGeom prst="rect">
            <a:avLst/>
          </a:prstGeom>
          <a:solidFill>
            <a:srgbClr val="C4E7F4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tx1"/>
                </a:solidFill>
                <a:latin typeface="Courier" pitchFamily="2" charset="0"/>
              </a:rPr>
              <a:t>pip</a:t>
            </a:r>
            <a:r>
              <a:rPr lang="en-GB" dirty="0">
                <a:solidFill>
                  <a:schemeClr val="tx1"/>
                </a:solidFill>
                <a:latin typeface="Courier" pitchFamily="2" charset="0"/>
              </a:rPr>
              <a:t> install pandas==1.5.2</a:t>
            </a:r>
          </a:p>
        </p:txBody>
      </p:sp>
    </p:spTree>
    <p:extLst>
      <p:ext uri="{BB962C8B-B14F-4D97-AF65-F5344CB8AC3E}">
        <p14:creationId xmlns:p14="http://schemas.microsoft.com/office/powerpoint/2010/main" val="42944887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59A4F6-8947-BA41-86E7-CF4FD211E9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with Pip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F18EB3-CC31-F347-B595-4FDF7D16C3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898" y="1487249"/>
            <a:ext cx="8913681" cy="452913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2D694C-EC12-0546-8B8D-D64DB065C08B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3E2C97-7E0C-1140-8BAE-6A22D8C206A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Intro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5DA9B6-EBAE-AC4A-8F46-9E30933E5C4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11</a:t>
            </a:fld>
            <a:endParaRPr lang="en-GB"/>
          </a:p>
        </p:txBody>
      </p:sp>
      <p:pic>
        <p:nvPicPr>
          <p:cNvPr id="9" name="Picture 4" descr="How to Install Pip on CentOS 8">
            <a:extLst>
              <a:ext uri="{FF2B5EF4-FFF2-40B4-BE49-F238E27FC236}">
                <a16:creationId xmlns:a16="http://schemas.microsoft.com/office/drawing/2014/main" id="{132BE8E4-4F07-89D7-9048-881CBEA05B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5368" y="548680"/>
            <a:ext cx="792088" cy="792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409DECF-10BD-08F5-D927-2D853AEF4118}"/>
              </a:ext>
            </a:extLst>
          </p:cNvPr>
          <p:cNvSpPr txBox="1"/>
          <p:nvPr/>
        </p:nvSpPr>
        <p:spPr>
          <a:xfrm>
            <a:off x="407996" y="1511452"/>
            <a:ext cx="9302519" cy="4832092"/>
          </a:xfrm>
          <a:prstGeom prst="rect">
            <a:avLst/>
          </a:prstGeom>
          <a:solidFill>
            <a:srgbClr val="C4E7F4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% </a:t>
            </a:r>
            <a:r>
              <a:rPr lang="en-GB" sz="1400" b="1" dirty="0" err="1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mkdir</a:t>
            </a:r>
            <a:r>
              <a:rPr lang="en-GB" sz="1400" dirty="0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dirty="0" err="1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bbclabs</a:t>
            </a:r>
            <a:endParaRPr lang="en-GB" sz="1400" dirty="0">
              <a:solidFill>
                <a:srgbClr val="7030A0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% </a:t>
            </a:r>
            <a:r>
              <a:rPr lang="en-GB" sz="1400" b="1" dirty="0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cd</a:t>
            </a:r>
            <a:r>
              <a:rPr lang="en-GB" sz="1400" dirty="0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dirty="0" err="1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bbclabs</a:t>
            </a:r>
            <a:r>
              <a:rPr lang="en-GB" sz="1400" dirty="0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 </a:t>
            </a:r>
          </a:p>
          <a:p>
            <a:r>
              <a:rPr lang="en-GB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% </a:t>
            </a:r>
            <a:r>
              <a:rPr lang="en-GB" sz="1400" b="1" dirty="0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python</a:t>
            </a:r>
            <a:r>
              <a:rPr lang="en-GB" sz="1400" dirty="0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 -m </a:t>
            </a:r>
            <a:r>
              <a:rPr lang="en-GB" sz="1400" dirty="0" err="1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venv</a:t>
            </a:r>
            <a:r>
              <a:rPr lang="en-GB" sz="1400" dirty="0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 venv3</a:t>
            </a:r>
          </a:p>
          <a:p>
            <a:r>
              <a:rPr lang="en-GB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% </a:t>
            </a:r>
            <a:r>
              <a:rPr lang="en-GB" sz="1400" b="1" dirty="0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source</a:t>
            </a:r>
            <a:r>
              <a:rPr lang="en-GB" sz="1400" dirty="0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 venv3/bin/activate</a:t>
            </a:r>
          </a:p>
          <a:p>
            <a:r>
              <a:rPr lang="en-GB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(venv3) % </a:t>
            </a:r>
            <a:r>
              <a:rPr lang="en-GB" sz="1400" b="1" dirty="0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pip</a:t>
            </a:r>
            <a:r>
              <a:rPr lang="en-GB" sz="1400" dirty="0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 --version</a:t>
            </a:r>
          </a:p>
          <a:p>
            <a:r>
              <a:rPr lang="en-GB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pip 22.3.1 from ../</a:t>
            </a:r>
            <a:r>
              <a:rPr lang="en-GB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bbclabs</a:t>
            </a:r>
            <a:r>
              <a:rPr lang="en-GB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/venv3/lib/python3.11/site-packages/pip (python 3.11)</a:t>
            </a:r>
          </a:p>
          <a:p>
            <a:r>
              <a:rPr lang="en-GB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(venv3) % </a:t>
            </a:r>
            <a:r>
              <a:rPr lang="en-GB" sz="1400" b="1" dirty="0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pip</a:t>
            </a:r>
            <a:r>
              <a:rPr lang="en-GB" sz="1400" dirty="0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 install pandas</a:t>
            </a:r>
          </a:p>
          <a:p>
            <a:r>
              <a:rPr lang="en-GB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Collecting pandas</a:t>
            </a:r>
          </a:p>
          <a:p>
            <a:r>
              <a:rPr lang="en-GB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Using cached pandas-1.5.3-cp311-cp311-macosx_10_9_x86_64.whl (11.9 MB)</a:t>
            </a:r>
          </a:p>
          <a:p>
            <a:r>
              <a:rPr lang="en-GB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Collecting python-</a:t>
            </a:r>
            <a:r>
              <a:rPr lang="en-GB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dateutil</a:t>
            </a:r>
            <a:r>
              <a:rPr lang="en-GB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&gt;=2.8.1</a:t>
            </a:r>
          </a:p>
          <a:p>
            <a:r>
              <a:rPr lang="en-GB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Using cached python_dateutil-2.8.2-py2.py3-none-any.whl (247 kB)</a:t>
            </a:r>
          </a:p>
          <a:p>
            <a:r>
              <a:rPr lang="en-GB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Collecting </a:t>
            </a:r>
            <a:r>
              <a:rPr lang="en-GB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pytz</a:t>
            </a:r>
            <a:r>
              <a:rPr lang="en-GB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&gt;=2020.1</a:t>
            </a:r>
          </a:p>
          <a:p>
            <a:r>
              <a:rPr lang="en-GB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Using cached pytz-2022.7.1-py2.py3-none-any.whl (499 kB)</a:t>
            </a:r>
          </a:p>
          <a:p>
            <a:r>
              <a:rPr lang="en-GB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Collecting </a:t>
            </a:r>
            <a:r>
              <a:rPr lang="en-GB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numpy</a:t>
            </a:r>
            <a:r>
              <a:rPr lang="en-GB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&gt;=1.21.0</a:t>
            </a:r>
          </a:p>
          <a:p>
            <a:r>
              <a:rPr lang="en-GB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Using cached numpy-1.24.2-cp311-cp311-macosx_10_9_x86_64.whl (19.8 MB)</a:t>
            </a:r>
          </a:p>
          <a:p>
            <a:r>
              <a:rPr lang="en-GB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Collecting six&gt;=1.5</a:t>
            </a:r>
          </a:p>
          <a:p>
            <a:r>
              <a:rPr lang="en-GB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Using cached six-1.16.0-py2.py3-none-any.whl (11 kB)</a:t>
            </a:r>
          </a:p>
          <a:p>
            <a:r>
              <a:rPr lang="en-GB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Installing collected packages: </a:t>
            </a:r>
            <a:r>
              <a:rPr lang="en-GB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pytz</a:t>
            </a:r>
            <a:r>
              <a:rPr lang="en-GB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six, </a:t>
            </a:r>
            <a:r>
              <a:rPr lang="en-GB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numpy</a:t>
            </a:r>
            <a:r>
              <a:rPr lang="en-GB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python-</a:t>
            </a:r>
            <a:r>
              <a:rPr lang="en-GB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dateutil</a:t>
            </a:r>
            <a:r>
              <a:rPr lang="en-GB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pandas</a:t>
            </a:r>
          </a:p>
          <a:p>
            <a:r>
              <a:rPr lang="en-GB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Successfully installed numpy-1.24.2 pandas-1.5.3 python-dateutil-2.8.2 pytz-2022.7.1 six-1.16.0</a:t>
            </a:r>
          </a:p>
          <a:p>
            <a:r>
              <a:rPr lang="en-GB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(venv3) % </a:t>
            </a:r>
            <a:r>
              <a:rPr lang="en-GB" sz="1400" b="1" dirty="0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deactivate</a:t>
            </a:r>
          </a:p>
          <a:p>
            <a:r>
              <a:rPr lang="en-GB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% </a:t>
            </a:r>
          </a:p>
        </p:txBody>
      </p:sp>
    </p:spTree>
    <p:extLst>
      <p:ext uri="{BB962C8B-B14F-4D97-AF65-F5344CB8AC3E}">
        <p14:creationId xmlns:p14="http://schemas.microsoft.com/office/powerpoint/2010/main" val="26743966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49D934-E61A-DC4A-B596-5B630BCB8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Useful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BB1F8A-146A-714F-BE47-ED291A9D2B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9354" y="1619278"/>
            <a:ext cx="8913681" cy="5050082"/>
          </a:xfrm>
        </p:spPr>
        <p:txBody>
          <a:bodyPr/>
          <a:lstStyle/>
          <a:p>
            <a:r>
              <a:rPr lang="en-GB" sz="2000" dirty="0"/>
              <a:t>Python Software Foundation </a:t>
            </a:r>
          </a:p>
          <a:p>
            <a:pPr lvl="2"/>
            <a:r>
              <a:rPr lang="en-GB" sz="1600" dirty="0">
                <a:hlinkClick r:id="rId3"/>
              </a:rPr>
              <a:t>https://en.wikipedia.org/wiki/Python_Software_Foundation</a:t>
            </a:r>
            <a:r>
              <a:rPr lang="en-GB" sz="1600" dirty="0"/>
              <a:t> </a:t>
            </a:r>
          </a:p>
          <a:p>
            <a:r>
              <a:rPr lang="en-GB" sz="2000" dirty="0"/>
              <a:t>The main Python 3 documentation site </a:t>
            </a:r>
          </a:p>
          <a:p>
            <a:pPr lvl="2"/>
            <a:r>
              <a:rPr lang="en-GB" sz="1600" dirty="0">
                <a:hlinkClick r:id="rId4"/>
              </a:rPr>
              <a:t>https://docs.python.org/3/</a:t>
            </a:r>
            <a:r>
              <a:rPr lang="en-GB" sz="1600" dirty="0"/>
              <a:t> </a:t>
            </a:r>
          </a:p>
          <a:p>
            <a:r>
              <a:rPr lang="en-GB" sz="2000" dirty="0"/>
              <a:t>List of all the </a:t>
            </a:r>
            <a:r>
              <a:rPr lang="en-GB" sz="2000" dirty="0" err="1"/>
              <a:t>builtin</a:t>
            </a:r>
            <a:r>
              <a:rPr lang="en-GB" sz="2000" dirty="0"/>
              <a:t> features </a:t>
            </a:r>
          </a:p>
          <a:p>
            <a:pPr lvl="2"/>
            <a:r>
              <a:rPr lang="en-GB" sz="1600" dirty="0">
                <a:hlinkClick r:id="rId5"/>
              </a:rPr>
              <a:t>https://docs.python.org/3/library/index.html</a:t>
            </a:r>
            <a:r>
              <a:rPr lang="en-GB" sz="1600" dirty="0"/>
              <a:t> </a:t>
            </a:r>
          </a:p>
          <a:p>
            <a:r>
              <a:rPr lang="en-GB" sz="2000" dirty="0"/>
              <a:t>Python 3 Module of the week site </a:t>
            </a:r>
          </a:p>
          <a:p>
            <a:pPr lvl="2"/>
            <a:r>
              <a:rPr lang="en-GB" sz="1600" dirty="0">
                <a:hlinkClick r:id="rId6"/>
              </a:rPr>
              <a:t>https://pymotw.com/3</a:t>
            </a:r>
            <a:r>
              <a:rPr lang="en-GB" sz="1600" dirty="0"/>
              <a:t> </a:t>
            </a:r>
          </a:p>
          <a:p>
            <a:r>
              <a:rPr lang="en-GB" sz="2000" dirty="0"/>
              <a:t>Python Resources</a:t>
            </a:r>
          </a:p>
          <a:p>
            <a:pPr lvl="2"/>
            <a:r>
              <a:rPr lang="en-GB" sz="1600" dirty="0">
                <a:hlinkClick r:id="rId7"/>
              </a:rPr>
              <a:t>https://wiki.python.org/moin/BeginnersGuide/Programmers</a:t>
            </a:r>
            <a:endParaRPr lang="en-GB" sz="1600" dirty="0"/>
          </a:p>
          <a:p>
            <a:r>
              <a:rPr lang="en-GB" sz="2000" dirty="0"/>
              <a:t>W3 School Intro to Python</a:t>
            </a:r>
          </a:p>
          <a:p>
            <a:pPr lvl="2"/>
            <a:r>
              <a:rPr lang="en-GB" sz="1600" dirty="0">
                <a:hlinkClick r:id="rId8"/>
              </a:rPr>
              <a:t>https://www.w3schools.com/python/</a:t>
            </a:r>
            <a:r>
              <a:rPr lang="en-GB" sz="1600" dirty="0"/>
              <a:t>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D427C3-B1CB-2E4B-B80B-682951972B6B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04/08/23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ACC00B-63FE-F24B-9C2A-DCE63431E1C9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Intro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4E62BA-8AD5-374F-801B-BF6D242655B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12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D4FAB2E-446F-F648-B487-EF3BA9EA0CA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21152" y="494536"/>
            <a:ext cx="2697088" cy="908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0490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70B83A-8240-6147-BB3C-4731E5B9A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40C306-97F1-C048-823F-56E72FB60B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23900" dirty="0">
                <a:solidFill>
                  <a:srgbClr val="0000FF"/>
                </a:solidFill>
              </a:rPr>
              <a:t>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ACD4E9-76D0-6F4A-BAD8-FB63C10E5BE4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4AD678-DDAF-AB49-BFD8-6EA8C593E19E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Intro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2DA270-FC9E-3F42-AD7E-E626A828284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95799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Plan for Session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Execution Model</a:t>
            </a:r>
          </a:p>
          <a:p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Running Python Programs</a:t>
            </a:r>
          </a:p>
          <a:p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Python IDEs</a:t>
            </a:r>
          </a:p>
          <a:p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Where to get Python</a:t>
            </a:r>
          </a:p>
          <a:p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Common Python Libraries</a:t>
            </a:r>
          </a:p>
          <a:p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Python PIP Environments</a:t>
            </a:r>
          </a:p>
          <a:p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Useful Online Resources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2</a:t>
            </a:fld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C50A77-6650-AB4C-8AE3-A76AD49315C3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EAA33B-6FBC-5A4F-A217-54FB115C8A71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Intro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B09287F-8E47-554C-9FB0-90B1C125B7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9344" y="267460"/>
            <a:ext cx="1099840" cy="10998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D29C9D9-5483-9343-84DB-1CD80CBDB9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5128" y="2035938"/>
            <a:ext cx="2303173" cy="1213004"/>
          </a:xfrm>
          <a:prstGeom prst="rect">
            <a:avLst/>
          </a:prstGeom>
        </p:spPr>
      </p:pic>
      <p:pic>
        <p:nvPicPr>
          <p:cNvPr id="8" name="Picture 4" descr="How to Install Pip on CentOS 8">
            <a:extLst>
              <a:ext uri="{FF2B5EF4-FFF2-40B4-BE49-F238E27FC236}">
                <a16:creationId xmlns:a16="http://schemas.microsoft.com/office/drawing/2014/main" id="{1733B871-8236-B5DD-3BB9-B37E1C2A4B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1052" y="4293096"/>
            <a:ext cx="792088" cy="792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75610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8843E-373E-774E-AD92-52A15467B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Execution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2B4C64-711B-D94B-BBEF-00FF3C6C7A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400" dirty="0">
                <a:cs typeface="Arial" panose="020B0604020202020204" pitchFamily="34" charset="0"/>
              </a:rPr>
              <a:t>Originates in 1980s created by Guido van Rossum </a:t>
            </a:r>
            <a:endParaRPr lang="en-US" sz="2400" dirty="0"/>
          </a:p>
          <a:p>
            <a:r>
              <a:rPr lang="en-US" sz="2400" dirty="0"/>
              <a:t>Not a precompiled language</a:t>
            </a:r>
          </a:p>
          <a:p>
            <a:pPr lvl="1"/>
            <a:r>
              <a:rPr lang="en-US" sz="2000" dirty="0"/>
              <a:t>But not exactly an interpreted language either</a:t>
            </a:r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r>
              <a:rPr lang="en-US" sz="2000" dirty="0"/>
              <a:t>Simplified process illustrative of behaviour</a:t>
            </a:r>
          </a:p>
          <a:p>
            <a:pPr lvl="1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8A6476-ECE9-CC49-B583-6F736BF866A2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01DDFE-5705-4F41-AD71-1CD534E13D0E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Intro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0547F0-5549-3E4B-B8D3-7936647748C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3</a:t>
            </a:fld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DB3A2E1-2059-024A-B231-1C47FA4B5FE4}"/>
              </a:ext>
            </a:extLst>
          </p:cNvPr>
          <p:cNvSpPr/>
          <p:nvPr/>
        </p:nvSpPr>
        <p:spPr>
          <a:xfrm>
            <a:off x="719034" y="4009390"/>
            <a:ext cx="1534511" cy="783435"/>
          </a:xfrm>
          <a:prstGeom prst="rect">
            <a:avLst/>
          </a:prstGeom>
          <a:solidFill>
            <a:srgbClr val="FFD2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hello.py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FB2C097-0F4A-4542-892B-70358BBFD375}"/>
              </a:ext>
            </a:extLst>
          </p:cNvPr>
          <p:cNvCxnSpPr>
            <a:cxnSpLocks/>
            <a:stCxn id="8" idx="3"/>
            <a:endCxn id="10" idx="1"/>
          </p:cNvCxnSpPr>
          <p:nvPr/>
        </p:nvCxnSpPr>
        <p:spPr>
          <a:xfrm>
            <a:off x="2253545" y="4401108"/>
            <a:ext cx="770171" cy="0"/>
          </a:xfrm>
          <a:prstGeom prst="straightConnector1">
            <a:avLst/>
          </a:prstGeom>
          <a:ln w="34925">
            <a:solidFill>
              <a:schemeClr val="bg1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CC643580-8F59-5F4C-B9F6-5A767613EACD}"/>
              </a:ext>
            </a:extLst>
          </p:cNvPr>
          <p:cNvSpPr/>
          <p:nvPr/>
        </p:nvSpPr>
        <p:spPr>
          <a:xfrm>
            <a:off x="3023716" y="3501008"/>
            <a:ext cx="1929284" cy="1800200"/>
          </a:xfrm>
          <a:prstGeom prst="roundRect">
            <a:avLst/>
          </a:prstGeom>
          <a:solidFill>
            <a:srgbClr val="BEFFB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Python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E6D8AD-77FA-AE45-97A9-7043422E7F98}"/>
              </a:ext>
            </a:extLst>
          </p:cNvPr>
          <p:cNvSpPr txBox="1"/>
          <p:nvPr/>
        </p:nvSpPr>
        <p:spPr>
          <a:xfrm>
            <a:off x="6444522" y="3238074"/>
            <a:ext cx="25657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Check the Program is valid  and well formed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6F53DF-C0FB-7F4F-B17B-5150A4551B66}"/>
              </a:ext>
            </a:extLst>
          </p:cNvPr>
          <p:cNvSpPr txBox="1"/>
          <p:nvPr/>
        </p:nvSpPr>
        <p:spPr>
          <a:xfrm>
            <a:off x="6457403" y="4116417"/>
            <a:ext cx="33262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(Dynamically) Compile </a:t>
            </a:r>
          </a:p>
          <a:p>
            <a:r>
              <a:rPr lang="en-US" dirty="0">
                <a:solidFill>
                  <a:schemeClr val="tx1"/>
                </a:solidFill>
              </a:rPr>
              <a:t>Into the Intermediate language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CAC5FE6-BEEE-B445-BC4B-DF112ACD5864}"/>
              </a:ext>
            </a:extLst>
          </p:cNvPr>
          <p:cNvSpPr txBox="1"/>
          <p:nvPr/>
        </p:nvSpPr>
        <p:spPr>
          <a:xfrm>
            <a:off x="6457404" y="4993436"/>
            <a:ext cx="24734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Run the intermediate</a:t>
            </a:r>
          </a:p>
          <a:p>
            <a:r>
              <a:rPr lang="en-US" dirty="0">
                <a:solidFill>
                  <a:schemeClr val="tx1"/>
                </a:solidFill>
              </a:rPr>
              <a:t>version of the program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9E01167-1CA7-D944-91C5-4FFD0882B763}"/>
              </a:ext>
            </a:extLst>
          </p:cNvPr>
          <p:cNvCxnSpPr>
            <a:cxnSpLocks/>
            <a:stCxn id="10" idx="3"/>
          </p:cNvCxnSpPr>
          <p:nvPr/>
        </p:nvCxnSpPr>
        <p:spPr>
          <a:xfrm flipV="1">
            <a:off x="4953000" y="3485538"/>
            <a:ext cx="1371252" cy="915570"/>
          </a:xfrm>
          <a:prstGeom prst="straightConnector1">
            <a:avLst/>
          </a:prstGeom>
          <a:ln w="34925">
            <a:solidFill>
              <a:schemeClr val="bg1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FF85DE2-0AB4-4A47-9DBA-529FCF9E3593}"/>
              </a:ext>
            </a:extLst>
          </p:cNvPr>
          <p:cNvCxnSpPr>
            <a:cxnSpLocks/>
          </p:cNvCxnSpPr>
          <p:nvPr/>
        </p:nvCxnSpPr>
        <p:spPr>
          <a:xfrm flipV="1">
            <a:off x="4989905" y="4394332"/>
            <a:ext cx="1363989" cy="6776"/>
          </a:xfrm>
          <a:prstGeom prst="straightConnector1">
            <a:avLst/>
          </a:prstGeom>
          <a:ln w="34925">
            <a:solidFill>
              <a:schemeClr val="bg1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8AFEB57-C07E-0D42-84F0-8DED108BA675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4953000" y="4401108"/>
            <a:ext cx="1343232" cy="785748"/>
          </a:xfrm>
          <a:prstGeom prst="straightConnector1">
            <a:avLst/>
          </a:prstGeom>
          <a:ln w="34925">
            <a:solidFill>
              <a:schemeClr val="bg1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8B89CB7B-97FA-7B4F-8442-121AAE0593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3360" y="464921"/>
            <a:ext cx="948216" cy="903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9556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7EA37-4E97-4C4B-9106-C0DB33D5D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Python Programs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3AE18C-6204-254F-B90A-60A25F8B9E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Commands stored in a file</a:t>
            </a:r>
          </a:p>
          <a:p>
            <a:pPr lvl="1"/>
            <a:r>
              <a:rPr lang="en-US" sz="2000" dirty="0"/>
              <a:t>with a </a:t>
            </a:r>
            <a:r>
              <a:rPr lang="en-US" sz="2000" dirty="0">
                <a:latin typeface="Courier" pitchFamily="2" charset="0"/>
              </a:rPr>
              <a:t>.</a:t>
            </a:r>
            <a:r>
              <a:rPr lang="en-US" sz="2000" dirty="0" err="1">
                <a:latin typeface="Courier" pitchFamily="2" charset="0"/>
              </a:rPr>
              <a:t>py</a:t>
            </a:r>
            <a:r>
              <a:rPr lang="en-US" sz="2000" dirty="0">
                <a:latin typeface="Courier" pitchFamily="2" charset="0"/>
              </a:rPr>
              <a:t> </a:t>
            </a:r>
            <a:r>
              <a:rPr lang="en-US" sz="2000" dirty="0"/>
              <a:t>extension</a:t>
            </a:r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marL="457200" lvl="1" indent="0">
              <a:buNone/>
            </a:pPr>
            <a:endParaRPr lang="en-US" sz="2000" dirty="0"/>
          </a:p>
          <a:p>
            <a:pPr lvl="1"/>
            <a:r>
              <a:rPr lang="en-US" sz="2000" dirty="0"/>
              <a:t>run the file using </a:t>
            </a:r>
            <a:r>
              <a:rPr lang="en-US" sz="2000" i="1" dirty="0"/>
              <a:t>python</a:t>
            </a:r>
            <a:r>
              <a:rPr lang="en-US" sz="2000" dirty="0"/>
              <a:t> command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EFE734-DC37-244E-939D-9CD15990835A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ADB967-CAC8-FA4B-9D02-55C31A72CB41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Intro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B740C6-1931-664F-90C1-B0198520252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4</a:t>
            </a:fld>
            <a:endParaRPr lang="en-GB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39F68597-5F5F-5947-8C98-D9A981761D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4768" y="2715072"/>
            <a:ext cx="4217646" cy="1491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9A6D905C-1EBE-A946-A03D-7E23257313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4768" y="4853420"/>
            <a:ext cx="4520952" cy="1491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python-logo.png">
            <a:extLst>
              <a:ext uri="{FF2B5EF4-FFF2-40B4-BE49-F238E27FC236}">
                <a16:creationId xmlns:a16="http://schemas.microsoft.com/office/drawing/2014/main" id="{C988872A-44F0-034B-BEFC-DD1CC0FC70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3360" y="592227"/>
            <a:ext cx="769714" cy="769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1170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7CA12-B96F-B24B-81C8-25D87FCD22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IDEs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15DF84-EE88-5945-95E8-F903AEC047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4488" y="1600200"/>
            <a:ext cx="9064493" cy="4529138"/>
          </a:xfrm>
        </p:spPr>
        <p:txBody>
          <a:bodyPr/>
          <a:lstStyle/>
          <a:p>
            <a:r>
              <a:rPr lang="en-US" sz="2400" dirty="0"/>
              <a:t>Several Python IDEs available </a:t>
            </a:r>
          </a:p>
          <a:p>
            <a:pPr lvl="1"/>
            <a:r>
              <a:rPr lang="en-US" sz="1800" dirty="0"/>
              <a:t>PyCharm</a:t>
            </a:r>
          </a:p>
          <a:p>
            <a:pPr lvl="2"/>
            <a:r>
              <a:rPr lang="en-US" sz="1400" dirty="0"/>
              <a:t>both free version</a:t>
            </a:r>
          </a:p>
          <a:p>
            <a:pPr lvl="2"/>
            <a:r>
              <a:rPr lang="en-US" sz="1400" dirty="0"/>
              <a:t>and commercial</a:t>
            </a:r>
          </a:p>
          <a:p>
            <a:pPr lvl="1"/>
            <a:r>
              <a:rPr lang="en-US" sz="1800" dirty="0"/>
              <a:t>Visual Studio Code</a:t>
            </a:r>
          </a:p>
          <a:p>
            <a:pPr lvl="2"/>
            <a:r>
              <a:rPr lang="en-US" sz="1400" dirty="0"/>
              <a:t>Free IDE from Microsoft</a:t>
            </a:r>
          </a:p>
          <a:p>
            <a:pPr lvl="1"/>
            <a:r>
              <a:rPr lang="en-US" sz="1800" dirty="0"/>
              <a:t>Spyder</a:t>
            </a:r>
          </a:p>
          <a:p>
            <a:pPr lvl="2"/>
            <a:r>
              <a:rPr lang="en-US" sz="1400" dirty="0"/>
              <a:t>scientific dev apps</a:t>
            </a:r>
          </a:p>
          <a:p>
            <a:pPr lvl="1"/>
            <a:r>
              <a:rPr lang="en-US" sz="1800" dirty="0"/>
              <a:t>Eclipse + </a:t>
            </a:r>
            <a:r>
              <a:rPr lang="en-US" sz="1800" dirty="0" err="1"/>
              <a:t>PyDev</a:t>
            </a:r>
            <a:r>
              <a:rPr lang="en-US" sz="1800" dirty="0"/>
              <a:t> plugin</a:t>
            </a:r>
          </a:p>
          <a:p>
            <a:pPr lvl="1"/>
            <a:endParaRPr lang="en-US" sz="1800" dirty="0"/>
          </a:p>
          <a:p>
            <a:pPr lvl="1"/>
            <a:endParaRPr lang="en-US" sz="1800" dirty="0"/>
          </a:p>
          <a:p>
            <a:pPr lvl="1"/>
            <a:r>
              <a:rPr lang="en-US" sz="1800" dirty="0"/>
              <a:t>Jupyter Notebooks</a:t>
            </a:r>
          </a:p>
          <a:p>
            <a:pPr lvl="2"/>
            <a:r>
              <a:rPr lang="en-US" sz="1400" dirty="0"/>
              <a:t>target data analysis tasks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DCEDF9-86A2-554C-B3C0-D0B5B08CF161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9576BD-0481-5C40-890E-7A86CE7FC405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Intro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8829EE-4FA7-5840-8B5B-B90883A1CC3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5</a:t>
            </a:fld>
            <a:endParaRPr lang="en-GB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8099525F-F182-5246-B6E2-B069CE4952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2956" y="2060848"/>
            <a:ext cx="4762550" cy="4349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8DE9CFC-BF3A-8645-A0BD-32A847A401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3149" y="2100409"/>
            <a:ext cx="720080" cy="72008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D290EB6-807D-E040-BD52-D322AF23C6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5649" y="3126596"/>
            <a:ext cx="604808" cy="60480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77B8644-96D7-1F40-9E0B-2D0110E4B0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57973" y="3767109"/>
            <a:ext cx="720080" cy="72008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70F6018-60FF-5D4E-B24F-F8796EB101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77368" y="4909551"/>
            <a:ext cx="469167" cy="43984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E8237B9-2958-CF4D-9CA8-48E2C87FEDC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61133" y="4909551"/>
            <a:ext cx="1060574" cy="39871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CB934D62-E53B-B34E-AEAF-0BD9A4AEF6F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82204" y="5572843"/>
            <a:ext cx="480441" cy="5564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025207A-D219-92A1-C83C-C6AD688CE59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93360" y="423784"/>
            <a:ext cx="731200" cy="846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2588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7659AE-0BD2-AF4C-9E6D-9B9773CE7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to get Python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03DE56-186A-3046-B554-E62147CFF70E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8EE871-10AC-064C-9291-63AD8AACE052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Intro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83443C-16F1-9243-AD76-9016905D372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6</a:t>
            </a:fld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7D20AD4-9CEF-F44A-8093-8A42ABF734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3872" y="692696"/>
            <a:ext cx="570992" cy="57099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FAEFC3C-AA04-164F-BB09-6F0399B0A75E}"/>
              </a:ext>
            </a:extLst>
          </p:cNvPr>
          <p:cNvSpPr/>
          <p:nvPr/>
        </p:nvSpPr>
        <p:spPr>
          <a:xfrm>
            <a:off x="495300" y="1572691"/>
            <a:ext cx="37498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tx1"/>
                </a:solidFill>
              </a:rPr>
              <a:t>https://</a:t>
            </a:r>
            <a:r>
              <a:rPr lang="en-GB" dirty="0" err="1">
                <a:solidFill>
                  <a:schemeClr val="tx1"/>
                </a:solidFill>
              </a:rPr>
              <a:t>www.python.org</a:t>
            </a:r>
            <a:r>
              <a:rPr lang="en-GB" dirty="0">
                <a:solidFill>
                  <a:schemeClr val="tx1"/>
                </a:solidFill>
              </a:rPr>
              <a:t>/downloads/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B1F980D-5A4E-ABA8-79BB-C85A107260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5640" y="2063962"/>
            <a:ext cx="7196336" cy="4460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0522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4937C-E204-C741-AF7F-0C24DEBC0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Common Python </a:t>
            </a:r>
            <a:r>
              <a:rPr lang="en-GB" dirty="0"/>
              <a:t>Libraries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727BD-F82E-4E42-82E1-EDF6953B48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1" y="1600200"/>
            <a:ext cx="4169668" cy="604664"/>
          </a:xfrm>
        </p:spPr>
        <p:txBody>
          <a:bodyPr/>
          <a:lstStyle/>
          <a:p>
            <a:r>
              <a:rPr lang="en-GB" sz="2400" dirty="0"/>
              <a:t>Data Science Libraries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BE8A00-243F-DD43-93BE-496003B2B767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9DE6B8-D370-ED45-A622-58433E35C012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Intro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180456-1129-9647-8F46-028B1FDFF1C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7</a:t>
            </a:fld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43214B-7941-644B-8C37-C4D4A23F0BF9}"/>
              </a:ext>
            </a:extLst>
          </p:cNvPr>
          <p:cNvSpPr txBox="1"/>
          <p:nvPr/>
        </p:nvSpPr>
        <p:spPr>
          <a:xfrm>
            <a:off x="71252" y="574765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79D6FAC-555D-E84D-B28E-B9E32A71D08C}"/>
              </a:ext>
            </a:extLst>
          </p:cNvPr>
          <p:cNvSpPr txBox="1">
            <a:spLocks/>
          </p:cNvSpPr>
          <p:nvPr/>
        </p:nvSpPr>
        <p:spPr bwMode="auto">
          <a:xfrm>
            <a:off x="5902113" y="4014491"/>
            <a:ext cx="3482809" cy="604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marL="341313" indent="-341313" algn="l" defTabSz="449263" rtl="0" eaLnBrk="0" fontAlgn="base" hangingPunct="0">
              <a:lnSpc>
                <a:spcPct val="125000"/>
              </a:lnSpc>
              <a:spcBef>
                <a:spcPts val="700"/>
              </a:spcBef>
              <a:spcAft>
                <a:spcPct val="0"/>
              </a:spcAft>
              <a:buClr>
                <a:srgbClr val="170199"/>
              </a:buClr>
              <a:buSzPct val="75000"/>
              <a:buFont typeface="Wingdings" pitchFamily="2" charset="2"/>
              <a:buChar char=""/>
              <a:defRPr sz="28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1363" indent="-284163" algn="l" defTabSz="449263" rtl="0" eaLnBrk="0" fontAlgn="base" hangingPunct="0">
              <a:lnSpc>
                <a:spcPct val="115000"/>
              </a:lnSpc>
              <a:spcBef>
                <a:spcPts val="600"/>
              </a:spcBef>
              <a:spcAft>
                <a:spcPct val="0"/>
              </a:spcAft>
              <a:buClr>
                <a:srgbClr val="170199"/>
              </a:buClr>
              <a:buSzPct val="75000"/>
              <a:buFont typeface="Wingdings" pitchFamily="2" charset="2"/>
              <a:buChar char=""/>
              <a:defRPr sz="24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49263" rtl="0" eaLnBrk="0" fontAlgn="base" hangingPunct="0">
              <a:lnSpc>
                <a:spcPct val="115000"/>
              </a:lnSpc>
              <a:spcBef>
                <a:spcPts val="500"/>
              </a:spcBef>
              <a:spcAft>
                <a:spcPct val="0"/>
              </a:spcAft>
              <a:buClr>
                <a:srgbClr val="00CCFF"/>
              </a:buClr>
              <a:buSzPct val="65000"/>
              <a:buFont typeface="Wingdings" pitchFamily="2" charset="2"/>
              <a:buChar char="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49263" rtl="0" eaLnBrk="0" fontAlgn="base" hangingPunct="0">
              <a:lnSpc>
                <a:spcPct val="110000"/>
              </a:lnSpc>
              <a:spcBef>
                <a:spcPts val="450"/>
              </a:spcBef>
              <a:spcAft>
                <a:spcPct val="0"/>
              </a:spcAft>
              <a:buClr>
                <a:srgbClr val="170199"/>
              </a:buClr>
              <a:buSzPct val="100000"/>
              <a:buFont typeface="Wingdings" pitchFamily="2" charset="2"/>
              <a:buChar char=""/>
              <a:defRPr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49263" rtl="0" eaLnBrk="0" fontAlgn="base" hangingPunct="0">
              <a:lnSpc>
                <a:spcPct val="110000"/>
              </a:lnSpc>
              <a:spcBef>
                <a:spcPts val="450"/>
              </a:spcBef>
              <a:spcAft>
                <a:spcPct val="0"/>
              </a:spcAft>
              <a:buClr>
                <a:srgbClr val="170199"/>
              </a:buClr>
              <a:buSzPct val="80000"/>
              <a:buFont typeface="Wingdings" pitchFamily="2" charset="2"/>
              <a:buChar char=""/>
              <a:defRPr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49263" rtl="0" fontAlgn="base">
              <a:lnSpc>
                <a:spcPct val="110000"/>
              </a:lnSpc>
              <a:spcBef>
                <a:spcPts val="450"/>
              </a:spcBef>
              <a:spcAft>
                <a:spcPct val="0"/>
              </a:spcAft>
              <a:buClr>
                <a:srgbClr val="170199"/>
              </a:buClr>
              <a:buSzPct val="80000"/>
              <a:buFont typeface="Wingdings" pitchFamily="2" charset="2"/>
              <a:buChar char=""/>
              <a:defRPr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49263" rtl="0" fontAlgn="base">
              <a:lnSpc>
                <a:spcPct val="110000"/>
              </a:lnSpc>
              <a:spcBef>
                <a:spcPts val="450"/>
              </a:spcBef>
              <a:spcAft>
                <a:spcPct val="0"/>
              </a:spcAft>
              <a:buClr>
                <a:srgbClr val="170199"/>
              </a:buClr>
              <a:buSzPct val="80000"/>
              <a:buFont typeface="Wingdings" pitchFamily="2" charset="2"/>
              <a:buChar char=""/>
              <a:defRPr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49263" rtl="0" fontAlgn="base">
              <a:lnSpc>
                <a:spcPct val="110000"/>
              </a:lnSpc>
              <a:spcBef>
                <a:spcPts val="450"/>
              </a:spcBef>
              <a:spcAft>
                <a:spcPct val="0"/>
              </a:spcAft>
              <a:buClr>
                <a:srgbClr val="170199"/>
              </a:buClr>
              <a:buSzPct val="80000"/>
              <a:buFont typeface="Wingdings" pitchFamily="2" charset="2"/>
              <a:buChar char=""/>
              <a:defRPr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49263" rtl="0" fontAlgn="base">
              <a:lnSpc>
                <a:spcPct val="110000"/>
              </a:lnSpc>
              <a:spcBef>
                <a:spcPts val="450"/>
              </a:spcBef>
              <a:spcAft>
                <a:spcPct val="0"/>
              </a:spcAft>
              <a:buClr>
                <a:srgbClr val="170199"/>
              </a:buClr>
              <a:buSzPct val="80000"/>
              <a:buFont typeface="Wingdings" pitchFamily="2" charset="2"/>
              <a:buChar char=""/>
              <a:defRPr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kern="0" dirty="0"/>
              <a:t>Web Frameworks</a:t>
            </a:r>
          </a:p>
        </p:txBody>
      </p:sp>
      <p:pic>
        <p:nvPicPr>
          <p:cNvPr id="11" name="Picture 10" descr="python-logo.png">
            <a:extLst>
              <a:ext uri="{FF2B5EF4-FFF2-40B4-BE49-F238E27FC236}">
                <a16:creationId xmlns:a16="http://schemas.microsoft.com/office/drawing/2014/main" id="{C43ED057-B7F8-2A49-84D0-4A49DA79FB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3360" y="592227"/>
            <a:ext cx="769714" cy="769714"/>
          </a:xfrm>
          <a:prstGeom prst="rect">
            <a:avLst/>
          </a:prstGeom>
        </p:spPr>
      </p:pic>
      <p:pic>
        <p:nvPicPr>
          <p:cNvPr id="14" name="Picture 3">
            <a:extLst>
              <a:ext uri="{FF2B5EF4-FFF2-40B4-BE49-F238E27FC236}">
                <a16:creationId xmlns:a16="http://schemas.microsoft.com/office/drawing/2014/main" id="{F88C8051-5790-F546-BF09-EC1C1ACACA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2113" y="2431760"/>
            <a:ext cx="2389863" cy="459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 descr="What's new with TensorFlow 2.0? - jzuern.github.io">
            <a:extLst>
              <a:ext uri="{FF2B5EF4-FFF2-40B4-BE49-F238E27FC236}">
                <a16:creationId xmlns:a16="http://schemas.microsoft.com/office/drawing/2014/main" id="{E8774F09-6414-8546-92D7-97575DF4A6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5328" y="3019267"/>
            <a:ext cx="948812" cy="573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>
            <a:extLst>
              <a:ext uri="{FF2B5EF4-FFF2-40B4-BE49-F238E27FC236}">
                <a16:creationId xmlns:a16="http://schemas.microsoft.com/office/drawing/2014/main" id="{DE4744FD-C4F3-0844-8719-C358E06249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4297" y="3317148"/>
            <a:ext cx="1065203" cy="573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SciPy and NumPy - Full Stack Python">
            <a:extLst>
              <a:ext uri="{FF2B5EF4-FFF2-40B4-BE49-F238E27FC236}">
                <a16:creationId xmlns:a16="http://schemas.microsoft.com/office/drawing/2014/main" id="{6EE46761-6818-C641-9FA2-7D908453F7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3353" y="2890948"/>
            <a:ext cx="1480944" cy="588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pandas (software) - Wikipedia">
            <a:extLst>
              <a:ext uri="{FF2B5EF4-FFF2-40B4-BE49-F238E27FC236}">
                <a16:creationId xmlns:a16="http://schemas.microsoft.com/office/drawing/2014/main" id="{F276E664-641E-2E49-A1D0-6D025BF85F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7136" y="1663671"/>
            <a:ext cx="1855826" cy="750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612B1944-5A2E-5D47-B025-DBFE1E5F6C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1305" y="1400532"/>
            <a:ext cx="2144688" cy="965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Structuring a Large Production Flask Application | by Arash Soheili | Level  Up Coding">
            <a:extLst>
              <a:ext uri="{FF2B5EF4-FFF2-40B4-BE49-F238E27FC236}">
                <a16:creationId xmlns:a16="http://schemas.microsoft.com/office/drawing/2014/main" id="{DA314FAC-C150-7B4A-AB1B-D7E07AAA19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560" y="4765660"/>
            <a:ext cx="1424311" cy="796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Django Community | Django">
            <a:extLst>
              <a:ext uri="{FF2B5EF4-FFF2-40B4-BE49-F238E27FC236}">
                <a16:creationId xmlns:a16="http://schemas.microsoft.com/office/drawing/2014/main" id="{87273B6E-7A2A-274C-A53F-4F97CC40FC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6816" y="5288990"/>
            <a:ext cx="1302376" cy="592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FastAPI">
            <a:extLst>
              <a:ext uri="{FF2B5EF4-FFF2-40B4-BE49-F238E27FC236}">
                <a16:creationId xmlns:a16="http://schemas.microsoft.com/office/drawing/2014/main" id="{3E8C812A-1698-244F-B79E-F7743FC797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0951" y="5811508"/>
            <a:ext cx="2130853" cy="768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CE86B12-AFF9-ADFD-1042-3CD74BFCA46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14391" y="2059148"/>
            <a:ext cx="4313427" cy="262849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D59AB79-F1D4-9A90-2554-C0B0419FB82A}"/>
              </a:ext>
            </a:extLst>
          </p:cNvPr>
          <p:cNvSpPr/>
          <p:nvPr/>
        </p:nvSpPr>
        <p:spPr>
          <a:xfrm>
            <a:off x="2243304" y="46176"/>
            <a:ext cx="60486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tx1"/>
                </a:solidFill>
              </a:rPr>
              <a:t>https://</a:t>
            </a:r>
            <a:r>
              <a:rPr lang="en-GB" dirty="0" err="1">
                <a:solidFill>
                  <a:schemeClr val="tx1"/>
                </a:solidFill>
              </a:rPr>
              <a:t>www.jetbrains.com</a:t>
            </a:r>
            <a:r>
              <a:rPr lang="en-GB" dirty="0">
                <a:solidFill>
                  <a:schemeClr val="tx1"/>
                </a:solidFill>
              </a:rPr>
              <a:t>/</a:t>
            </a:r>
            <a:r>
              <a:rPr lang="en-GB" dirty="0" err="1">
                <a:solidFill>
                  <a:schemeClr val="tx1"/>
                </a:solidFill>
              </a:rPr>
              <a:t>lp</a:t>
            </a:r>
            <a:r>
              <a:rPr lang="en-GB" dirty="0">
                <a:solidFill>
                  <a:schemeClr val="tx1"/>
                </a:solidFill>
              </a:rPr>
              <a:t>/devecosystem-2022/python/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B1D2EEE-2833-F07D-CCAF-C34C419DB5D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996061" y="4491704"/>
            <a:ext cx="3791977" cy="203292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FEFF056-8E62-980B-C5C2-8D5DA93930B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156713" y="4565908"/>
            <a:ext cx="825764" cy="641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2477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6DC3D3-F2F1-D644-8BB0-E9F25808E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Python Environments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DDBE1D-9568-0344-89E6-172F36D425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400" dirty="0"/>
              <a:t>Typically use a tool to handle Python environments</a:t>
            </a:r>
          </a:p>
          <a:p>
            <a:r>
              <a:rPr lang="en-GB" sz="2400" dirty="0"/>
              <a:t>Required as may have different projects</a:t>
            </a:r>
          </a:p>
          <a:p>
            <a:pPr lvl="1"/>
            <a:r>
              <a:rPr lang="en-GB" sz="2000" dirty="0"/>
              <a:t>that use different versions of Python 3.7, 3.8, 3.9, 3.10  etc.</a:t>
            </a:r>
          </a:p>
          <a:p>
            <a:pPr lvl="1"/>
            <a:r>
              <a:rPr lang="en-GB" sz="2000" dirty="0"/>
              <a:t>that use different libraries NumPy, SciPy, Pandas, Matplotlib</a:t>
            </a:r>
          </a:p>
          <a:p>
            <a:pPr lvl="1"/>
            <a:r>
              <a:rPr lang="en-GB" sz="2000" dirty="0"/>
              <a:t>and different versions of those libraries</a:t>
            </a:r>
          </a:p>
          <a:p>
            <a:r>
              <a:rPr lang="en-GB" sz="2400" dirty="0"/>
              <a:t>Problem for Python</a:t>
            </a:r>
          </a:p>
          <a:p>
            <a:pPr lvl="1"/>
            <a:r>
              <a:rPr lang="en-GB" sz="2000" dirty="0"/>
              <a:t>installs libraries for a Python runtime</a:t>
            </a:r>
          </a:p>
          <a:p>
            <a:pPr lvl="1"/>
            <a:r>
              <a:rPr lang="en-GB" sz="2000" dirty="0"/>
              <a:t>by default </a:t>
            </a:r>
            <a:r>
              <a:rPr lang="en-GB" sz="2000" i="1" dirty="0"/>
              <a:t>globally</a:t>
            </a:r>
            <a:r>
              <a:rPr lang="en-GB" sz="2000" dirty="0"/>
              <a:t> on a machine</a:t>
            </a:r>
          </a:p>
          <a:p>
            <a:r>
              <a:rPr lang="en-GB" sz="2400" dirty="0"/>
              <a:t>Two commonly used environment tools</a:t>
            </a:r>
          </a:p>
          <a:p>
            <a:pPr lvl="1"/>
            <a:r>
              <a:rPr lang="en-GB" sz="2000" dirty="0"/>
              <a:t>pip virtual environments / </a:t>
            </a:r>
            <a:r>
              <a:rPr lang="en-GB" sz="2000" dirty="0" err="1"/>
              <a:t>conda</a:t>
            </a:r>
            <a:r>
              <a:rPr lang="en-GB" sz="2000" dirty="0"/>
              <a:t> environments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213ADE-D6E7-B24D-8868-259E4CDF7701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17D3C9-9E8A-C642-A923-6F3F9DEF205E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Intro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5F9E11-1912-E949-BC13-0AD88280055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8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3F62087-C3C6-C8F7-026E-90C9008D4C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3360" y="423784"/>
            <a:ext cx="731200" cy="846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3078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6D9AD0-9166-A14B-BA0A-61FD18993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Pip and Virtual Environments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F00818-50AE-D34F-9599-5A99730C23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0" y="1600200"/>
            <a:ext cx="9210228" cy="4529138"/>
          </a:xfrm>
        </p:spPr>
        <p:txBody>
          <a:bodyPr/>
          <a:lstStyle/>
          <a:p>
            <a:r>
              <a:rPr lang="en-US" sz="2400" dirty="0"/>
              <a:t>Can use virtual environments </a:t>
            </a:r>
            <a:r>
              <a:rPr lang="en-US" sz="2400" dirty="0" err="1">
                <a:latin typeface="Courier" pitchFamily="2" charset="0"/>
              </a:rPr>
              <a:t>venv</a:t>
            </a:r>
            <a:r>
              <a:rPr lang="en-US" sz="2400" dirty="0"/>
              <a:t> module</a:t>
            </a:r>
          </a:p>
          <a:p>
            <a:pPr lvl="2"/>
            <a:r>
              <a:rPr lang="en-US" sz="1600" dirty="0"/>
              <a:t>see </a:t>
            </a:r>
            <a:r>
              <a:rPr lang="en-GB" sz="1600" dirty="0">
                <a:hlinkClick r:id="rId2"/>
              </a:rPr>
              <a:t>https://docs.python.org/3/library/venv.html</a:t>
            </a:r>
            <a:endParaRPr lang="en-GB" sz="1600" dirty="0"/>
          </a:p>
          <a:p>
            <a:pPr lvl="1"/>
            <a:r>
              <a:rPr lang="en-GB" sz="2000" dirty="0"/>
              <a:t>tool to create isolated Python package configurations</a:t>
            </a:r>
            <a:endParaRPr lang="en-US" sz="1800" dirty="0"/>
          </a:p>
          <a:p>
            <a:pPr lvl="1"/>
            <a:r>
              <a:rPr lang="en-GB" sz="2000" dirty="0"/>
              <a:t>included as part of Python3 and pip</a:t>
            </a:r>
          </a:p>
          <a:p>
            <a:pPr lvl="1"/>
            <a:r>
              <a:rPr lang="en-GB" sz="2000" dirty="0"/>
              <a:t>use </a:t>
            </a:r>
            <a:r>
              <a:rPr lang="en-GB" sz="2000" dirty="0">
                <a:latin typeface="Courier" pitchFamily="2" charset="0"/>
              </a:rPr>
              <a:t>source</a:t>
            </a:r>
            <a:r>
              <a:rPr lang="en-GB" sz="2000" dirty="0"/>
              <a:t> to activate on Mac (or </a:t>
            </a:r>
            <a:r>
              <a:rPr lang="en-GB" sz="2000" dirty="0" err="1">
                <a:latin typeface="Courier" pitchFamily="2" charset="0"/>
              </a:rPr>
              <a:t>activate.bat</a:t>
            </a:r>
            <a:r>
              <a:rPr lang="en-GB" sz="2000" dirty="0">
                <a:latin typeface="Courier" pitchFamily="2" charset="0"/>
              </a:rPr>
              <a:t> </a:t>
            </a:r>
            <a:r>
              <a:rPr lang="en-GB" sz="2000" dirty="0"/>
              <a:t>on Windows)</a:t>
            </a:r>
            <a:endParaRPr lang="en-GB" dirty="0"/>
          </a:p>
          <a:p>
            <a:r>
              <a:rPr lang="en-US" sz="2400" dirty="0"/>
              <a:t>Each virtual environment can have its own set up</a:t>
            </a:r>
          </a:p>
          <a:p>
            <a:endParaRPr lang="en-US" sz="2400" dirty="0"/>
          </a:p>
          <a:p>
            <a:pPr lvl="2"/>
            <a:endParaRPr lang="en-US" sz="3600" dirty="0"/>
          </a:p>
          <a:p>
            <a:pPr lvl="1"/>
            <a:r>
              <a:rPr lang="en-GB" sz="2000" dirty="0"/>
              <a:t>Installs &lt;whatever&gt; in virtual env </a:t>
            </a:r>
            <a:r>
              <a:rPr lang="en-GB" sz="2000" dirty="0">
                <a:latin typeface="Courier" pitchFamily="2" charset="0"/>
              </a:rPr>
              <a:t>venv3</a:t>
            </a:r>
            <a:r>
              <a:rPr lang="en-GB" sz="2000" dirty="0"/>
              <a:t> in current directory</a:t>
            </a:r>
          </a:p>
          <a:p>
            <a:pPr lvl="1"/>
            <a:r>
              <a:rPr lang="en-GB" sz="2000" dirty="0"/>
              <a:t>from Python Package Index https://</a:t>
            </a:r>
            <a:r>
              <a:rPr lang="en-GB" sz="2000" dirty="0" err="1"/>
              <a:t>pypi.org</a:t>
            </a:r>
            <a:r>
              <a:rPr lang="en-GB" sz="2000" dirty="0"/>
              <a:t>/</a:t>
            </a:r>
            <a:endParaRPr lang="en-US" sz="20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3D2842-3035-5C4B-A922-6FEE7DB09F20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04/08/23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5C6439-9419-F642-A0DC-4AACB45C88FE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Intro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4F4C4D-C0A5-F54F-878E-4EEE723FD0B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9</a:t>
            </a:fld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C4127F-E34D-0041-81B8-82FE91291AD2}"/>
              </a:ext>
            </a:extLst>
          </p:cNvPr>
          <p:cNvSpPr txBox="1"/>
          <p:nvPr/>
        </p:nvSpPr>
        <p:spPr>
          <a:xfrm>
            <a:off x="2360712" y="4221088"/>
            <a:ext cx="4609372" cy="1323439"/>
          </a:xfrm>
          <a:prstGeom prst="rect">
            <a:avLst/>
          </a:prstGeom>
          <a:solidFill>
            <a:srgbClr val="C4E7F4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tx1"/>
                </a:solidFill>
                <a:latin typeface="Courier" pitchFamily="2" charset="0"/>
              </a:rPr>
              <a:t>$ </a:t>
            </a:r>
            <a:r>
              <a:rPr lang="en-GB" sz="2000" b="1" dirty="0">
                <a:solidFill>
                  <a:schemeClr val="tx1"/>
                </a:solidFill>
                <a:latin typeface="Courier" pitchFamily="2" charset="0"/>
              </a:rPr>
              <a:t>python</a:t>
            </a:r>
            <a:r>
              <a:rPr lang="en-GB" sz="2000" dirty="0">
                <a:solidFill>
                  <a:schemeClr val="tx1"/>
                </a:solidFill>
                <a:latin typeface="Courier" pitchFamily="2" charset="0"/>
              </a:rPr>
              <a:t> -m </a:t>
            </a:r>
            <a:r>
              <a:rPr lang="en-GB" sz="2000" dirty="0" err="1">
                <a:solidFill>
                  <a:schemeClr val="tx1"/>
                </a:solidFill>
                <a:latin typeface="Courier" pitchFamily="2" charset="0"/>
              </a:rPr>
              <a:t>venv</a:t>
            </a:r>
            <a:r>
              <a:rPr lang="en-GB" sz="2000" dirty="0">
                <a:solidFill>
                  <a:schemeClr val="tx1"/>
                </a:solidFill>
                <a:latin typeface="Courier" pitchFamily="2" charset="0"/>
              </a:rPr>
              <a:t> venv3</a:t>
            </a:r>
          </a:p>
          <a:p>
            <a:r>
              <a:rPr lang="en-GB" sz="2000" dirty="0">
                <a:solidFill>
                  <a:schemeClr val="tx1"/>
                </a:solidFill>
                <a:latin typeface="Courier" pitchFamily="2" charset="0"/>
              </a:rPr>
              <a:t>$ </a:t>
            </a:r>
            <a:r>
              <a:rPr lang="en-GB" sz="2000" b="1" dirty="0">
                <a:solidFill>
                  <a:schemeClr val="tx1"/>
                </a:solidFill>
                <a:latin typeface="Courier" pitchFamily="2" charset="0"/>
              </a:rPr>
              <a:t>source</a:t>
            </a:r>
            <a:r>
              <a:rPr lang="en-GB" sz="2000" dirty="0">
                <a:solidFill>
                  <a:schemeClr val="tx1"/>
                </a:solidFill>
                <a:latin typeface="Courier" pitchFamily="2" charset="0"/>
              </a:rPr>
              <a:t> venv3/bin/activate</a:t>
            </a:r>
          </a:p>
          <a:p>
            <a:r>
              <a:rPr lang="en-GB" sz="2000" dirty="0">
                <a:solidFill>
                  <a:schemeClr val="tx1"/>
                </a:solidFill>
                <a:latin typeface="Courier" pitchFamily="2" charset="0"/>
              </a:rPr>
              <a:t>(venv3) </a:t>
            </a:r>
          </a:p>
          <a:p>
            <a:r>
              <a:rPr lang="en-GB" sz="2000" dirty="0">
                <a:solidFill>
                  <a:schemeClr val="tx1"/>
                </a:solidFill>
                <a:latin typeface="Courier" pitchFamily="2" charset="0"/>
              </a:rPr>
              <a:t>$ </a:t>
            </a:r>
            <a:r>
              <a:rPr lang="en-GB" sz="2000" b="1" dirty="0">
                <a:solidFill>
                  <a:schemeClr val="tx1"/>
                </a:solidFill>
                <a:latin typeface="Courier" pitchFamily="2" charset="0"/>
              </a:rPr>
              <a:t>pip</a:t>
            </a:r>
            <a:r>
              <a:rPr lang="en-GB" sz="2000" dirty="0">
                <a:solidFill>
                  <a:schemeClr val="tx1"/>
                </a:solidFill>
                <a:latin typeface="Courier" pitchFamily="2" charset="0"/>
              </a:rPr>
              <a:t> install &lt;whatever&gt;</a:t>
            </a:r>
          </a:p>
        </p:txBody>
      </p:sp>
      <p:pic>
        <p:nvPicPr>
          <p:cNvPr id="8" name="Picture 4" descr="How to Install Pip on CentOS 8">
            <a:extLst>
              <a:ext uri="{FF2B5EF4-FFF2-40B4-BE49-F238E27FC236}">
                <a16:creationId xmlns:a16="http://schemas.microsoft.com/office/drawing/2014/main" id="{A27CCB7D-6CC7-EA48-A7AB-7D26C88044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5368" y="548680"/>
            <a:ext cx="792088" cy="792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26F7663-F0F3-7F4B-BF5D-EE7AF2B003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7296" y="5957747"/>
            <a:ext cx="952650" cy="703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112157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Garamond"/>
        <a:ea typeface="Arial Unicode MS"/>
        <a:cs typeface="Arial Unicode MS"/>
      </a:majorFont>
      <a:minorFont>
        <a:latin typeface="Verdana"/>
        <a:ea typeface="Arial Unicode MS"/>
        <a:cs typeface="Arial Unicode M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Arial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ea typeface="Arial Unicode MS" pitchFamily="34" charset="-128"/>
            <a:cs typeface="Arial Unicode MS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Arial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ea typeface="Arial Unicode MS" pitchFamily="34" charset="-128"/>
            <a:cs typeface="Arial Unicode MS" pitchFamily="34" charset="-128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Garamond"/>
        <a:ea typeface="Arial Unicode MS"/>
        <a:cs typeface="Arial Unicode MS"/>
      </a:majorFont>
      <a:minorFont>
        <a:latin typeface="Verdana"/>
        <a:ea typeface="Arial Unicode MS"/>
        <a:cs typeface="Arial Unicode M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Arial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ea typeface="Arial Unicode MS" pitchFamily="34" charset="-128"/>
            <a:cs typeface="Arial Unicode MS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Arial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ea typeface="Arial Unicode MS" pitchFamily="34" charset="-128"/>
            <a:cs typeface="Arial Unicode MS" pitchFamily="34" charset="-128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9AD74F87043FE4BBEC8356891FA714D" ma:contentTypeVersion="18" ma:contentTypeDescription="Create a new document." ma:contentTypeScope="" ma:versionID="0c9bc5073caab55cb2503ba2aa9cde78">
  <xsd:schema xmlns:xsd="http://www.w3.org/2001/XMLSchema" xmlns:xs="http://www.w3.org/2001/XMLSchema" xmlns:p="http://schemas.microsoft.com/office/2006/metadata/properties" xmlns:ns2="9fb8aed9-18ea-4990-b6df-e8f930c0c77e" xmlns:ns3="e3a1f265-f3cd-47b6-9d44-dc00e5335d51" targetNamespace="http://schemas.microsoft.com/office/2006/metadata/properties" ma:root="true" ma:fieldsID="ea388e15b1f598d13bb8617f56dd33c9" ns2:_="" ns3:_="">
    <xsd:import namespace="9fb8aed9-18ea-4990-b6df-e8f930c0c77e"/>
    <xsd:import namespace="e3a1f265-f3cd-47b6-9d44-dc00e5335d5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fb8aed9-18ea-4990-b6df-e8f930c0c77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37d1192a-2871-4298-a001-842a7ff492d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3a1f265-f3cd-47b6-9d44-dc00e5335d51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f539b099-8b9a-46f9-85e8-c3c34681703d}" ma:internalName="TaxCatchAll" ma:showField="CatchAllData" ma:web="e3a1f265-f3cd-47b6-9d44-dc00e5335d5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13633DD-A262-4F1E-B692-3893E3F5026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9C5F3BC-8C09-42D0-9BBB-5F80C763DC3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fb8aed9-18ea-4990-b6df-e8f930c0c77e"/>
    <ds:schemaRef ds:uri="e3a1f265-f3cd-47b6-9d44-dc00e5335d5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1164</TotalTime>
  <Words>902</Words>
  <Application>Microsoft Macintosh PowerPoint</Application>
  <PresentationFormat>A4 Paper (210x297 mm)</PresentationFormat>
  <Paragraphs>189</Paragraphs>
  <Slides>13</Slides>
  <Notes>5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0</vt:i4>
      </vt:variant>
      <vt:variant>
        <vt:lpstr>Slide Titles</vt:lpstr>
      </vt:variant>
      <vt:variant>
        <vt:i4>13</vt:i4>
      </vt:variant>
    </vt:vector>
  </HeadingPairs>
  <TitlesOfParts>
    <vt:vector size="22" baseType="lpstr">
      <vt:lpstr>Arial</vt:lpstr>
      <vt:lpstr>Courier</vt:lpstr>
      <vt:lpstr>Garamond</vt:lpstr>
      <vt:lpstr>Menlo</vt:lpstr>
      <vt:lpstr>Times New Roman</vt:lpstr>
      <vt:lpstr>Verdana</vt:lpstr>
      <vt:lpstr>Wingdings</vt:lpstr>
      <vt:lpstr>Default Design</vt:lpstr>
      <vt:lpstr>1_Default Design</vt:lpstr>
      <vt:lpstr>Introduction to the  Python World</vt:lpstr>
      <vt:lpstr>Plan for Session</vt:lpstr>
      <vt:lpstr>Python Execution Model</vt:lpstr>
      <vt:lpstr>Running Python Programs</vt:lpstr>
      <vt:lpstr>Python IDEs</vt:lpstr>
      <vt:lpstr>Where to get Python</vt:lpstr>
      <vt:lpstr>Common Python Libraries</vt:lpstr>
      <vt:lpstr>Python Environments</vt:lpstr>
      <vt:lpstr>Pip and Virtual Environments</vt:lpstr>
      <vt:lpstr>Working with Pip</vt:lpstr>
      <vt:lpstr>Working with Pip</vt:lpstr>
      <vt:lpstr>Useful Resources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jh</dc:creator>
  <cp:lastModifiedBy>Jasper Kent - Framework Training</cp:lastModifiedBy>
  <cp:revision>164</cp:revision>
  <cp:lastPrinted>2023-08-04T08:36:56Z</cp:lastPrinted>
  <dcterms:modified xsi:type="dcterms:W3CDTF">2024-08-21T15:35:59Z</dcterms:modified>
</cp:coreProperties>
</file>